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slides/charts/chart1.xml" ContentType="application/vnd.openxmlformats-officedocument.drawingml.chart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slides/charts/chart2.xml" ContentType="application/vnd.openxmlformats-officedocument.drawingml.char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charts/chart3.xml" ContentType="application/vnd.openxmlformats-officedocument.drawingml.chart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8873b1905704cfb" /><Relationship Type="http://schemas.openxmlformats.org/officeDocument/2006/relationships/extended-properties" Target="/docProps/app.xml" Id="R051897fe2f6a42bc" /><Relationship Type="http://schemas.openxmlformats.org/officeDocument/2006/relationships/officeDocument" Target="/ppt/presentation.xml" Id="R7feaafbb5cd644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cd00fbe6e94b23"/>
  </p:sldMasterIdLst>
  <p:notesMasterIdLst>
    <p:notesMasterId xmlns:r="http://schemas.openxmlformats.org/officeDocument/2006/relationships" r:id="R8dfcf65c9ef64394"/>
  </p:notesMasterIdLst>
  <p:sldIdLst>
    <p:sldId xmlns:r="http://schemas.openxmlformats.org/officeDocument/2006/relationships" id="256" r:id="Rc71c163cf1674218"/>
    <p:sldId xmlns:r="http://schemas.openxmlformats.org/officeDocument/2006/relationships" id="257" r:id="R87496ad2f8ea4a0a"/>
    <p:sldId xmlns:r="http://schemas.openxmlformats.org/officeDocument/2006/relationships" id="258" r:id="R11fb746753b546f8"/>
    <p:sldId xmlns:r="http://schemas.openxmlformats.org/officeDocument/2006/relationships" id="259" r:id="R77040e88ed184a72"/>
    <p:sldId xmlns:r="http://schemas.openxmlformats.org/officeDocument/2006/relationships" id="260" r:id="Rfe20df6f273c434b"/>
    <p:sldId xmlns:r="http://schemas.openxmlformats.org/officeDocument/2006/relationships" id="261" r:id="R0e0eb280f2e141c0"/>
    <p:sldId xmlns:r="http://schemas.openxmlformats.org/officeDocument/2006/relationships" id="262" r:id="R9bb9b0265e154b4b"/>
    <p:sldId xmlns:r="http://schemas.openxmlformats.org/officeDocument/2006/relationships" id="263" r:id="R7af7575f417244a2"/>
    <p:sldId xmlns:r="http://schemas.openxmlformats.org/officeDocument/2006/relationships" id="264" r:id="Rf884cbd41e5e4206"/>
    <p:sldId xmlns:r="http://schemas.openxmlformats.org/officeDocument/2006/relationships" id="265" r:id="R3c1b653fc2f04c30"/>
    <p:sldId xmlns:r="http://schemas.openxmlformats.org/officeDocument/2006/relationships" id="266" r:id="Ra401f7ee09414fa3"/>
    <p:sldId xmlns:r="http://schemas.openxmlformats.org/officeDocument/2006/relationships" id="267" r:id="R8d32c3a47d57429e"/>
    <p:sldId xmlns:r="http://schemas.openxmlformats.org/officeDocument/2006/relationships" id="268" r:id="R1f3add11c07f4205"/>
    <p:sldId xmlns:r="http://schemas.openxmlformats.org/officeDocument/2006/relationships" id="269" r:id="R6d193d587542483d"/>
    <p:sldId xmlns:r="http://schemas.openxmlformats.org/officeDocument/2006/relationships" id="270" r:id="R47ee4006874b47cc"/>
    <p:sldId xmlns:r="http://schemas.openxmlformats.org/officeDocument/2006/relationships" id="271" r:id="Ra4e8a4d25e294c02"/>
    <p:sldId xmlns:r="http://schemas.openxmlformats.org/officeDocument/2006/relationships" id="272" r:id="R39b5fd7a12a84b2c"/>
    <p:sldId xmlns:r="http://schemas.openxmlformats.org/officeDocument/2006/relationships" id="273" r:id="Rcf04db26693b44f6"/>
    <p:sldId xmlns:r="http://schemas.openxmlformats.org/officeDocument/2006/relationships" id="274" r:id="Rb58fafc8e0ba456f"/>
    <p:sldId xmlns:r="http://schemas.openxmlformats.org/officeDocument/2006/relationships" id="275" r:id="Rbde0109290334b9f"/>
    <p:sldId xmlns:r="http://schemas.openxmlformats.org/officeDocument/2006/relationships" id="276" r:id="R615570848ca848e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9971bd4b90644a7" /><Relationship Type="http://schemas.openxmlformats.org/officeDocument/2006/relationships/slideMaster" Target="/ppt/slideMasters/slideMaster1.xml" Id="Rd2cd00fbe6e94b23" /><Relationship Type="http://schemas.openxmlformats.org/officeDocument/2006/relationships/notesMaster" Target="/ppt/notesMasters/notesMaster1.xml" Id="R8dfcf65c9ef64394" /><Relationship Type="http://schemas.openxmlformats.org/officeDocument/2006/relationships/presProps" Target="/ppt/presProps.xml" Id="R00d8286e82464ae0" /><Relationship Type="http://schemas.openxmlformats.org/officeDocument/2006/relationships/tableStyles" Target="/ppt/tableStyles.xml" Id="R9257b3370a0d4c19" /><Relationship Type="http://schemas.openxmlformats.org/officeDocument/2006/relationships/slide" Target="/ppt/slides/slide1.xml" Id="Rc71c163cf1674218" /><Relationship Type="http://schemas.openxmlformats.org/officeDocument/2006/relationships/slide" Target="/ppt/slides/slide2.xml" Id="R87496ad2f8ea4a0a" /><Relationship Type="http://schemas.openxmlformats.org/officeDocument/2006/relationships/slide" Target="/ppt/slides/slide3.xml" Id="R11fb746753b546f8" /><Relationship Type="http://schemas.openxmlformats.org/officeDocument/2006/relationships/slide" Target="/ppt/slides/slide4.xml" Id="R77040e88ed184a72" /><Relationship Type="http://schemas.openxmlformats.org/officeDocument/2006/relationships/slide" Target="/ppt/slides/slide5.xml" Id="Rfe20df6f273c434b" /><Relationship Type="http://schemas.openxmlformats.org/officeDocument/2006/relationships/slide" Target="/ppt/slides/slide6.xml" Id="R0e0eb280f2e141c0" /><Relationship Type="http://schemas.openxmlformats.org/officeDocument/2006/relationships/slide" Target="/ppt/slides/slide7.xml" Id="R9bb9b0265e154b4b" /><Relationship Type="http://schemas.openxmlformats.org/officeDocument/2006/relationships/slide" Target="/ppt/slides/slide8.xml" Id="R7af7575f417244a2" /><Relationship Type="http://schemas.openxmlformats.org/officeDocument/2006/relationships/slide" Target="/ppt/slides/slide9.xml" Id="Rf884cbd41e5e4206" /><Relationship Type="http://schemas.openxmlformats.org/officeDocument/2006/relationships/slide" Target="/ppt/slides/slide10.xml" Id="R3c1b653fc2f04c30" /><Relationship Type="http://schemas.openxmlformats.org/officeDocument/2006/relationships/slide" Target="/ppt/slides/slide11.xml" Id="Ra401f7ee09414fa3" /><Relationship Type="http://schemas.openxmlformats.org/officeDocument/2006/relationships/slide" Target="/ppt/slides/slide12.xml" Id="R8d32c3a47d57429e" /><Relationship Type="http://schemas.openxmlformats.org/officeDocument/2006/relationships/slide" Target="/ppt/slides/slide13.xml" Id="R1f3add11c07f4205" /><Relationship Type="http://schemas.openxmlformats.org/officeDocument/2006/relationships/slide" Target="/ppt/slides/slide14.xml" Id="R6d193d587542483d" /><Relationship Type="http://schemas.openxmlformats.org/officeDocument/2006/relationships/slide" Target="/ppt/slides/slide15.xml" Id="R47ee4006874b47cc" /><Relationship Type="http://schemas.openxmlformats.org/officeDocument/2006/relationships/slide" Target="/ppt/slides/slide16.xml" Id="Ra4e8a4d25e294c02" /><Relationship Type="http://schemas.openxmlformats.org/officeDocument/2006/relationships/slide" Target="/ppt/slides/slide17.xml" Id="R39b5fd7a12a84b2c" /><Relationship Type="http://schemas.openxmlformats.org/officeDocument/2006/relationships/slide" Target="/ppt/slides/slide18.xml" Id="Rcf04db26693b44f6" /><Relationship Type="http://schemas.openxmlformats.org/officeDocument/2006/relationships/slide" Target="/ppt/slides/slide19.xml" Id="Rb58fafc8e0ba456f" /><Relationship Type="http://schemas.openxmlformats.org/officeDocument/2006/relationships/slide" Target="/ppt/slides/slide20.xml" Id="Rbde0109290334b9f" /><Relationship Type="http://schemas.openxmlformats.org/officeDocument/2006/relationships/slide" Target="/ppt/slides/slide21.xml" Id="R615570848ca848e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6649db3f9f6434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92cd0e270be474b" /><Relationship Type="http://schemas.openxmlformats.org/officeDocument/2006/relationships/notesMaster" Target="/ppt/notesMasters/notesMaster1.xml" Id="R7984ccf603634af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7f0758a1fe14d01" /><Relationship Type="http://schemas.openxmlformats.org/officeDocument/2006/relationships/notesMaster" Target="/ppt/notesMasters/notesMaster1.xml" Id="Re94e2c1fd78f48b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3132ca2d5384dba" /><Relationship Type="http://schemas.openxmlformats.org/officeDocument/2006/relationships/notesMaster" Target="/ppt/notesMasters/notesMaster1.xml" Id="R654077d6b039411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c5fe6866af54651" /><Relationship Type="http://schemas.openxmlformats.org/officeDocument/2006/relationships/notesMaster" Target="/ppt/notesMasters/notesMaster1.xml" Id="R534518f4d02046f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a52bc09e1ae4599" /><Relationship Type="http://schemas.openxmlformats.org/officeDocument/2006/relationships/notesMaster" Target="/ppt/notesMasters/notesMaster1.xml" Id="Rfafae4c31cb6495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f3cbe84ea114e15" /><Relationship Type="http://schemas.openxmlformats.org/officeDocument/2006/relationships/notesMaster" Target="/ppt/notesMasters/notesMaster1.xml" Id="R2d25e98d0f48449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e03933b6ec8417b" /><Relationship Type="http://schemas.openxmlformats.org/officeDocument/2006/relationships/notesMaster" Target="/ppt/notesMasters/notesMaster1.xml" Id="Rf2a6c77e5acc42d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d7da510dc5b04aff" /><Relationship Type="http://schemas.openxmlformats.org/officeDocument/2006/relationships/notesMaster" Target="/ppt/notesMasters/notesMaster1.xml" Id="R2a45e18f73ce4246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bc23474b6d04318" /><Relationship Type="http://schemas.openxmlformats.org/officeDocument/2006/relationships/notesMaster" Target="/ppt/notesMasters/notesMaster1.xml" Id="Re5767384e4834f8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d57002f2ed3b430f" /><Relationship Type="http://schemas.openxmlformats.org/officeDocument/2006/relationships/notesMaster" Target="/ppt/notesMasters/notesMaster1.xml" Id="R12904c5fb0f2434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31ced1f76344994" /><Relationship Type="http://schemas.openxmlformats.org/officeDocument/2006/relationships/notesMaster" Target="/ppt/notesMasters/notesMaster1.xml" Id="Reea69ea4dd5f4bf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5df62ff6be6457f" /><Relationship Type="http://schemas.openxmlformats.org/officeDocument/2006/relationships/notesMaster" Target="/ppt/notesMasters/notesMaster1.xml" Id="Rc2dd7ca7175e4bd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01acef1839f047f8" /><Relationship Type="http://schemas.openxmlformats.org/officeDocument/2006/relationships/notesMaster" Target="/ppt/notesMasters/notesMaster1.xml" Id="R8fe494d6bc6e46ba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8c787b6ce5c243dd" /><Relationship Type="http://schemas.openxmlformats.org/officeDocument/2006/relationships/notesMaster" Target="/ppt/notesMasters/notesMaster1.xml" Id="R9a94900f38d0450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3bee9fea5dc42c1" /><Relationship Type="http://schemas.openxmlformats.org/officeDocument/2006/relationships/notesMaster" Target="/ppt/notesMasters/notesMaster1.xml" Id="Rec1b1f459a7945f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5d112a50f444dff" /><Relationship Type="http://schemas.openxmlformats.org/officeDocument/2006/relationships/notesMaster" Target="/ppt/notesMasters/notesMaster1.xml" Id="R7e9807bdab6543d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7df872137934b1d" /><Relationship Type="http://schemas.openxmlformats.org/officeDocument/2006/relationships/notesMaster" Target="/ppt/notesMasters/notesMaster1.xml" Id="R9c376e5f8f7a4f3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f48b7b353de4460" /><Relationship Type="http://schemas.openxmlformats.org/officeDocument/2006/relationships/notesMaster" Target="/ppt/notesMasters/notesMaster1.xml" Id="R5244f13fff964d6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2c508352d934bd8" /><Relationship Type="http://schemas.openxmlformats.org/officeDocument/2006/relationships/notesMaster" Target="/ppt/notesMasters/notesMaster1.xml" Id="R8650a61e6a6043b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3628526972c44f0" /><Relationship Type="http://schemas.openxmlformats.org/officeDocument/2006/relationships/notesMaster" Target="/ppt/notesMasters/notesMaster1.xml" Id="R575b502dbcf0426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6114ac076dd4aca" /><Relationship Type="http://schemas.openxmlformats.org/officeDocument/2006/relationships/notesMaster" Target="/ppt/notesMasters/notesMaster1.xml" Id="Rd79f83609e854ee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/Users/mac/Desktop/项目/东莞市永盛进出口有限公司/东莞市永盛进出口有限公司-近三月维护询盘情况2.png</a:t>
            </a:r>
          </a:p>
          <a:p xmlns:a="http://schemas.openxmlformats.org/drawingml/2006/main">
            <a:r>
              <a:t>- Eight user-provided public website project URLs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/Users/mac/Desktop/项目/深圳捷多邦科技有限公司/深圳捷多邦科技有限公司.png</a:t>
            </a:r>
          </a:p>
          <a:p xmlns:a="http://schemas.openxmlformats.org/drawingml/2006/main">
            <a:r>
              <a:t>- /Users/mac/Desktop/项目/深圳聚谷科技有限公司/深圳聚谷科技有限公司.png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/Users/mac/Desktop/项目/广州盛依隆厨房设备有限公司/广州盛依隆厨房设备有限公司-2025-02网站月度报告.pdf</a:t>
            </a:r>
          </a:p>
          <a:p xmlns:a="http://schemas.openxmlformats.org/drawingml/2006/main">
            <a:r>
              <a:t>- /Users/mac/Desktop/项目/东莞济安塑胶五金制品有限公司/东莞济安塑胶五金制品有限公司9月月报(1).docx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https://www.mijoint.com/ (homepage screenshot and visible navigation, captured 2026-08-10)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https://www.eptahub.com/ (homepage screenshot, captured 2026-08-10)</a:t>
            </a:r>
          </a:p>
          <a:p xmlns:a="http://schemas.openxmlformats.org/drawingml/2006/main">
            <a:r>
              <a:t>- https://www.brightrapid.com/ (homepage screenshot, captured 2026-08-10)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https://www.hl-ccm.com/ (homepage screenshot, captured 2026-08-10)</a:t>
            </a:r>
          </a:p>
          <a:p xmlns:a="http://schemas.openxmlformats.org/drawingml/2006/main">
            <a:r>
              <a:t>- https://www.dcfuselink.com/ (homepage screenshot, captured 2026-08-10)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https://www.richart-furniture.com/ (homepage screenshot, captured 2026-08-10)</a:t>
            </a:r>
          </a:p>
          <a:p xmlns:a="http://schemas.openxmlformats.org/drawingml/2006/main">
            <a:r>
              <a:t>- https://alunotec.shop/ (homepage screenshot, captured 2026-08-10)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https://www.easylocksmart.com/ (homepage screenshot and visible feature copy, captured 2026-08-10)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https://sl.douday.com/ (public capability claims and technology experience)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/Users/mac/Documents/Obsidian Vault/QEEHUA Pump/新站上线 SEO 检查清单.md</a:t>
            </a:r>
          </a:p>
          <a:p xmlns:a="http://schemas.openxmlformats.org/drawingml/2006/main">
            <a:r>
              <a:t>- /Users/mac/Documents/Obsidian Vault/QEEHUA Pump/WordPress 表单与事件追踪.md</a:t>
            </a:r>
          </a:p>
          <a:p xmlns:a="http://schemas.openxmlformats.org/drawingml/2006/main">
            <a:r>
              <a:t>- User brief, 2026-08-10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/Users/mac/Documents/Obsidian Vault/工作方法/询盘交叉归因方法.md</a:t>
            </a:r>
          </a:p>
          <a:p xmlns:a="http://schemas.openxmlformats.org/drawingml/2006/main">
            <a:r>
              <a:t>- /Users/mac/Documents/Obsidian Vault/QEEHUA Pump/WordPress 表单与事件追踪.md</a:t>
            </a:r>
          </a:p>
          <a:p xmlns:a="http://schemas.openxmlformats.org/drawingml/2006/main">
            <a:r>
              <a:t>- /Users/mac/Documents/Obsidian Vault/QEEHUA Pump/新站上线 SEO 检查清单.md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 brief, 2026-08-10</a:t>
            </a:r>
          </a:p>
          <a:p xmlns:a="http://schemas.openxmlformats.org/drawingml/2006/main">
            <a:r>
              <a:t>- /Users/mac/Documents/Obsidian Vault/QEEHUA Pump/WordPress 表单与事件追踪.md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 brief, 2026-08-10</a:t>
            </a:r>
          </a:p>
          <a:p xmlns:a="http://schemas.openxmlformats.org/drawingml/2006/main">
            <a:r>
              <a:t>- Service structure prepared for proposal use. No pricing or performance result was invented.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 brief, 2026-08-10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https://sl.douday.com/ (public capability claims)</a:t>
            </a:r>
          </a:p>
          <a:p xmlns:a="http://schemas.openxmlformats.org/drawingml/2006/main">
            <a:r>
              <a:t>- Eight user-provided public project URLs, portfolio classification based on visible homepage business focus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https://www.mijoint.com/</a:t>
            </a:r>
          </a:p>
          <a:p xmlns:a="http://schemas.openxmlformats.org/drawingml/2006/main">
            <a:r>
              <a:t>- https://www.eptahub.com/</a:t>
            </a:r>
          </a:p>
          <a:p xmlns:a="http://schemas.openxmlformats.org/drawingml/2006/main">
            <a:r>
              <a:t>- https://www.brightrapid.com/</a:t>
            </a:r>
          </a:p>
          <a:p xmlns:a="http://schemas.openxmlformats.org/drawingml/2006/main">
            <a:r>
              <a:t>- https://www.hl-ccm.com/</a:t>
            </a:r>
          </a:p>
          <a:p xmlns:a="http://schemas.openxmlformats.org/drawingml/2006/main">
            <a:r>
              <a:t>- https://www.dcfuselink.com/</a:t>
            </a:r>
          </a:p>
          <a:p xmlns:a="http://schemas.openxmlformats.org/drawingml/2006/main">
            <a:r>
              <a:t>- https://www.richart-furniture.com/</a:t>
            </a:r>
          </a:p>
          <a:p xmlns:a="http://schemas.openxmlformats.org/drawingml/2006/main">
            <a:r>
              <a:t>- https://alunotec.shop/</a:t>
            </a:r>
          </a:p>
          <a:p xmlns:a="http://schemas.openxmlformats.org/drawingml/2006/main">
            <a:r>
              <a:t>- https://www.easylocksmart.com/</a:t>
            </a:r>
          </a:p>
          <a:p xmlns:a="http://schemas.openxmlformats.org/drawingml/2006/main">
            <a:r>
              <a:t>- All screenshots captured 2026-08-10 with the in-app browser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/Users/mac/Desktop/项目/东莞市永盛进出口有限公司/东莞市永盛进出口有限公司-近三月维护询盘情况2.png</a:t>
            </a:r>
          </a:p>
          <a:p xmlns:a="http://schemas.openxmlformats.org/drawingml/2006/main">
            <a:r>
              <a:t>- /Users/mac/Desktop/项目/东莞市永盛进出口有限公司/东莞市永盛进出口有限公司-近三月维护询盘情况.png</a:t>
            </a:r>
          </a:p>
          <a:p xmlns:a="http://schemas.openxmlformats.org/drawingml/2006/main">
            <a:r>
              <a:t>- /Users/mac/Desktop/项目/东莞市永盛进出口有限公司/东莞市永盛进出口有限公司-谷歌阿根廷案例.png</a:t>
            </a:r>
          </a:p>
          <a:p xmlns:a="http://schemas.openxmlformats.org/drawingml/2006/main">
            <a:r>
              <a:t>- Calculation: Jan to Mar average 41.7; Apr to Jul average 70.8; increase 69.8%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/Users/mac/Desktop/项目/东莞市永盛进出口有限公司/东莞市永盛进出口有限公司-近三月维护询盘情况2.png</a:t>
            </a:r>
          </a:p>
          <a:p xmlns:a="http://schemas.openxmlformats.org/drawingml/2006/main">
            <a:r>
              <a:t>- Monthly inquiry counts visible in the source: Jan 56, Feb 20, Mar 49, Apr 51, May 45, Jun 106, Jul 81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/Users/mac/Desktop/项目/东莞市永盛进出口有限公司/东莞市永盛进出口有限公司-近三月维护询盘情况.png</a:t>
            </a:r>
          </a:p>
          <a:p xmlns:a="http://schemas.openxmlformats.org/drawingml/2006/main">
            <a:r>
              <a:t>- Channel counts visible in the source: Google 178, Facebook 91, blank 130, other named channels total 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/Users/mac/Desktop/项目/东莞市永盛进出口有限公司/东莞市永盛进出口有限公司-谷歌阿根廷案例.png</a:t>
            </a:r>
          </a:p>
          <a:p xmlns:a="http://schemas.openxmlformats.org/drawingml/2006/main">
            <a:r>
              <a:t>- /Users/mac/Desktop/项目/东莞市永盛进出口有限公司/东莞市永盛进出口有限公司-脸书意大利客户案例3.png</a:t>
            </a:r>
          </a:p>
          <a:p xmlns:a="http://schemas.openxmlformats.org/drawingml/2006/main">
            <a:r>
              <a:t>- /Users/mac/Desktop/项目/东莞市永盛进出口有限公司/东莞市永盛进出口有限公司-脸书意大利客户案例2.png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/Users/mac/Desktop/项目/东莞市永盛进出口有限公司/东莞市永盛进出口有限公司-近三月谷歌seo自然流量增长情况.png</a:t>
            </a:r>
          </a:p>
          <a:p xmlns:a="http://schemas.openxmlformats.org/drawingml/2006/main">
            <a:r>
              <a:t>- /Users/mac/Desktop/项目/东莞市永盛进出口有限公司/东莞市永盛进出口有限公司-近三月谷歌广告投流.png</a:t>
            </a:r>
          </a:p>
          <a:p xmlns:a="http://schemas.openxmlformats.org/drawingml/2006/main">
            <a:r>
              <a:t>- /Users/mac/Documents/Obsidian Vault/工作方法/询盘处理与真实转化口径.md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4ce02e6864e7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ba589ae226845f6" /><Relationship Type="http://schemas.openxmlformats.org/officeDocument/2006/relationships/slideLayout" Target="/ppt/slideLayouts/slideLayout1.xml" Id="R738ccd02b91b47f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8ccd02b91b47f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c81891a0c45f3" /><Relationship Type="http://schemas.openxmlformats.org/officeDocument/2006/relationships/notesSlide" Target="/ppt/notesSlides/notesSlide1.xml" Id="Ra210a52fe1734af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51798ce234c21" /><Relationship Type="http://schemas.openxmlformats.org/officeDocument/2006/relationships/image" Target="/ppt/media/image8.png" Id="Rf079abeb5bd84194" /><Relationship Type="http://schemas.openxmlformats.org/officeDocument/2006/relationships/image" Target="/ppt/media/image9.png" Id="Rba653e4563634a24" /><Relationship Type="http://schemas.openxmlformats.org/officeDocument/2006/relationships/notesSlide" Target="/ppt/notesSlides/notesSlide10.xml" Id="R34ee1995a3aa4e7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d5bc2817b4e6b" /><Relationship Type="http://schemas.openxmlformats.org/officeDocument/2006/relationships/image" Target="/ppt/media/image10.png" Id="R761cce1587034084" /><Relationship Type="http://schemas.openxmlformats.org/officeDocument/2006/relationships/image" Target="/ppt/media/image11.png" Id="R4b9794e0d9cc4b5d" /><Relationship Type="http://schemas.openxmlformats.org/officeDocument/2006/relationships/notesSlide" Target="/ppt/notesSlides/notesSlide11.xml" Id="R3f85000c35f5447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36ef452a44df5" /><Relationship Type="http://schemas.openxmlformats.org/officeDocument/2006/relationships/image" Target="/ppt/media/image.jpeg" Id="Rf750fbea3b93420f" /><Relationship Type="http://schemas.openxmlformats.org/officeDocument/2006/relationships/notesSlide" Target="/ppt/notesSlides/notesSlide12.xml" Id="R0821a414f359454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2e51bf0e94481" /><Relationship Type="http://schemas.openxmlformats.org/officeDocument/2006/relationships/image" Target="/ppt/media/image2.jpeg" Id="R7b578e8b51d4410c" /><Relationship Type="http://schemas.openxmlformats.org/officeDocument/2006/relationships/image" Target="/ppt/media/image3.jpeg" Id="R8031680c5af74ae8" /><Relationship Type="http://schemas.openxmlformats.org/officeDocument/2006/relationships/notesSlide" Target="/ppt/notesSlides/notesSlide13.xml" Id="R363bd077ef5143e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35ef2a7c54bcf" /><Relationship Type="http://schemas.openxmlformats.org/officeDocument/2006/relationships/image" Target="/ppt/media/image4.jpeg" Id="R56505f06361a49a0" /><Relationship Type="http://schemas.openxmlformats.org/officeDocument/2006/relationships/image" Target="/ppt/media/image5.jpeg" Id="Re5be7f8f95764663" /><Relationship Type="http://schemas.openxmlformats.org/officeDocument/2006/relationships/notesSlide" Target="/ppt/notesSlides/notesSlide14.xml" Id="Rfb5ef1f0bc51445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abafe718845df" /><Relationship Type="http://schemas.openxmlformats.org/officeDocument/2006/relationships/image" Target="/ppt/media/image6.jpeg" Id="Rb427ff3ee49841c0" /><Relationship Type="http://schemas.openxmlformats.org/officeDocument/2006/relationships/image" Target="/ppt/media/image7.jpeg" Id="R1eeffc2016e2433d" /><Relationship Type="http://schemas.openxmlformats.org/officeDocument/2006/relationships/notesSlide" Target="/ppt/notesSlides/notesSlide15.xml" Id="R863717bf3b6c4a7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688fa6b7f406e" /><Relationship Type="http://schemas.openxmlformats.org/officeDocument/2006/relationships/image" Target="/ppt/media/image8.jpeg" Id="Rbc8e548a7bd94f20" /><Relationship Type="http://schemas.openxmlformats.org/officeDocument/2006/relationships/notesSlide" Target="/ppt/notesSlides/notesSlide16.xml" Id="Rfe9e124708474f6a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cab75a7d94476" /><Relationship Type="http://schemas.openxmlformats.org/officeDocument/2006/relationships/notesSlide" Target="/ppt/notesSlides/notesSlide17.xml" Id="R00c1842b29da457e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d2a823c444fb7" /><Relationship Type="http://schemas.openxmlformats.org/officeDocument/2006/relationships/notesSlide" Target="/ppt/notesSlides/notesSlide18.xml" Id="R29b8090a217b47cd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833b0125a46c1" /><Relationship Type="http://schemas.openxmlformats.org/officeDocument/2006/relationships/notesSlide" Target="/ppt/notesSlides/notesSlide19.xml" Id="Rc3787ac25dfd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6baeeb8554f84" /><Relationship Type="http://schemas.openxmlformats.org/officeDocument/2006/relationships/notesSlide" Target="/ppt/notesSlides/notesSlide2.xml" Id="R2c2e7f9eff80436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c0092d51d4f8b" /><Relationship Type="http://schemas.openxmlformats.org/officeDocument/2006/relationships/notesSlide" Target="/ppt/notesSlides/notesSlide20.xml" Id="R2ec11e82d5194bc1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8a14e50bc4325" /><Relationship Type="http://schemas.openxmlformats.org/officeDocument/2006/relationships/notesSlide" Target="/ppt/notesSlides/notesSlide21.xml" Id="R853eeda668b84f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b0caa0f7a4f39" /><Relationship Type="http://schemas.openxmlformats.org/officeDocument/2006/relationships/chart" Target="/ppt/slides/charts/chart1.xml" Id="Rd13110f4f06e45e7" /><Relationship Type="http://schemas.openxmlformats.org/officeDocument/2006/relationships/notesSlide" Target="/ppt/notesSlides/notesSlide3.xml" Id="Rcb283bdd80b744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4199bbae347ba" /><Relationship Type="http://schemas.openxmlformats.org/officeDocument/2006/relationships/image" Target="/ppt/media/image.png" Id="R53ec78647cc04b28" /><Relationship Type="http://schemas.openxmlformats.org/officeDocument/2006/relationships/notesSlide" Target="/ppt/notesSlides/notesSlide4.xml" Id="R264f0772660f4f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3d8fd6a6d403b" /><Relationship Type="http://schemas.openxmlformats.org/officeDocument/2006/relationships/notesSlide" Target="/ppt/notesSlides/notesSlide5.xml" Id="Rfb9895b2efe041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38354001d4419" /><Relationship Type="http://schemas.openxmlformats.org/officeDocument/2006/relationships/chart" Target="/ppt/slides/charts/chart2.xml" Id="Rdd4528b6f15a408e" /><Relationship Type="http://schemas.openxmlformats.org/officeDocument/2006/relationships/image" Target="/ppt/media/image2.png" Id="Rac55cd8a00844e18" /><Relationship Type="http://schemas.openxmlformats.org/officeDocument/2006/relationships/notesSlide" Target="/ppt/notesSlides/notesSlide6.xml" Id="Rb5af39f0fea94e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1e4d2d73443c0" /><Relationship Type="http://schemas.openxmlformats.org/officeDocument/2006/relationships/chart" Target="/ppt/slides/charts/chart3.xml" Id="R5f1defd6628243cc" /><Relationship Type="http://schemas.openxmlformats.org/officeDocument/2006/relationships/image" Target="/ppt/media/image3.png" Id="R52fdbd537c97459f" /><Relationship Type="http://schemas.openxmlformats.org/officeDocument/2006/relationships/notesSlide" Target="/ppt/notesSlides/notesSlide7.xml" Id="Ra1f0bf162de44a4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b190cd3884d23" /><Relationship Type="http://schemas.openxmlformats.org/officeDocument/2006/relationships/image" Target="/ppt/media/image4.png" Id="R47e57560d10a455d" /><Relationship Type="http://schemas.openxmlformats.org/officeDocument/2006/relationships/image" Target="/ppt/media/image5.png" Id="R9e353fce8523474f" /><Relationship Type="http://schemas.openxmlformats.org/officeDocument/2006/relationships/notesSlide" Target="/ppt/notesSlides/notesSlide8.xml" Id="Rdab37fbd71d54eb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906d4aca04109" /><Relationship Type="http://schemas.openxmlformats.org/officeDocument/2006/relationships/image" Target="/ppt/media/image6.png" Id="R7ac27716d7cf40fa" /><Relationship Type="http://schemas.openxmlformats.org/officeDocument/2006/relationships/image" Target="/ppt/media/image7.png" Id="R850618b151164599" /><Relationship Type="http://schemas.openxmlformats.org/officeDocument/2006/relationships/notesSlide" Target="/ppt/notesSlides/notesSlide9.xml" Id="Ra17cd1661b114444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1"/>
        <c:ser>
          <c:idx val="0"/>
          <c:order val="0"/>
          <c:tx>
            <c:v>公开项目</c:v>
          </c:tx>
          <c:spPr>
            <a:solidFill xmlns:a="http://schemas.openxmlformats.org/drawingml/2006/main">
              <a:srgbClr val="11A3A3"/>
            </a:solidFill>
          </c:spPr>
          <c:cat>
            <c:strLit>
              <c:ptCount val="2"/>
              <c:pt idx="0">
                <c:v>工业制造与设备</c:v>
              </c:pt>
              <c:pt idx="1">
                <c:v>家居与消费产品</c:v>
              </c:pt>
            </c:strLit>
          </c:cat>
          <c:val>
            <c:numLit>
              <c:formatCode>General</c:formatCode>
              <c:ptCount val="2"/>
              <c:pt idx="0">
                <c:v>5</c:v>
              </c:pt>
              <c:pt idx="1">
                <c:v>3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350" b="1">
                  <a:solidFill>
                    <a:srgbClr val="13213C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8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9DEE7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657184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</c:spPr>
    </c:plotArea>
    <c:plotVisOnly val="1"/>
  </c:chart>
  <c:spPr>
    <a:solidFill xmlns:a="http://schemas.openxmlformats.org/drawingml/2006/main">
      <a:srgbClr val="FFFFFF"/>
    </a:solidFill>
  </c:spPr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询盘数</c:v>
          </c:tx>
          <c:spPr>
            <a:solidFill xmlns:a="http://schemas.openxmlformats.org/drawingml/2006/main">
              <a:srgbClr val="11A3A3"/>
            </a:solidFill>
          </c:spPr>
          <c:cat>
            <c:strLit>
              <c:ptCount val="7"/>
              <c:pt idx="0">
                <c:v>1月</c:v>
              </c:pt>
              <c:pt idx="1">
                <c:v>2月</c:v>
              </c:pt>
              <c:pt idx="2">
                <c:v>3月</c:v>
              </c:pt>
              <c:pt idx="3">
                <c:v>4月</c:v>
              </c:pt>
              <c:pt idx="4">
                <c:v>5月</c:v>
              </c:pt>
              <c:pt idx="5">
                <c:v>6月</c:v>
              </c:pt>
              <c:pt idx="6">
                <c:v>7月</c:v>
              </c:pt>
            </c:strLit>
          </c:cat>
          <c:val>
            <c:numLit>
              <c:formatCode>General</c:formatCode>
              <c:ptCount val="7"/>
              <c:pt idx="0">
                <c:v>56</c:v>
              </c:pt>
              <c:pt idx="1">
                <c:v>20</c:v>
              </c:pt>
              <c:pt idx="2">
                <c:v>49</c:v>
              </c:pt>
              <c:pt idx="3">
                <c:v>51</c:v>
              </c:pt>
              <c:pt idx="4">
                <c:v>45</c:v>
              </c:pt>
              <c:pt idx="5">
                <c:v>106</c:v>
              </c:pt>
              <c:pt idx="6">
                <c:v>81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125" b="1">
                  <a:solidFill>
                    <a:srgbClr val="13213C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9DEE7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657184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  <c:max val="120"/>
          <c:min val="0"/>
        </c:scaling>
        <c:delete val="0"/>
        <c:axPos val="l"/>
        <c:majorGridlines>
          <c:spPr>
            <a:ln xmlns:a="http://schemas.openxmlformats.org/drawingml/2006/main" w="9525">
              <a:solidFill>
                <a:srgbClr val="D9DEE7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657184"/>
                </a:solidFill>
              </a:defRPr>
            </a:pPr>
          </a:p>
        </c:txPr>
        <c:crossAx val="48650112"/>
        <c:crossBetween val="between"/>
        <c:majorUnit val="20"/>
      </c:valAx>
      <c:spPr>
        <a:solidFill xmlns:a="http://schemas.openxmlformats.org/drawingml/2006/main">
          <a:srgbClr val="F6F3EC"/>
        </a:solidFill>
      </c:spPr>
    </c:plotArea>
    <c:plotVisOnly val="1"/>
  </c:chart>
  <c:spPr>
    <a:solidFill xmlns:a="http://schemas.openxmlformats.org/drawingml/2006/main">
      <a:srgbClr val="F6F3EC"/>
    </a:solidFill>
  </c:spPr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1"/>
        <c:ser>
          <c:idx val="0"/>
          <c:order val="0"/>
          <c:tx>
            <c:v>询盘记录</c:v>
          </c:tx>
          <c:spPr>
            <a:solidFill xmlns:a="http://schemas.openxmlformats.org/drawingml/2006/main">
              <a:srgbClr val="11A3A3"/>
            </a:solidFill>
          </c:spPr>
          <c:cat>
            <c:strLit>
              <c:ptCount val="4"/>
              <c:pt idx="0">
                <c:v>Google</c:v>
              </c:pt>
              <c:pt idx="1">
                <c:v>Facebook</c:v>
              </c:pt>
              <c:pt idx="2">
                <c:v>来源未填</c:v>
              </c:pt>
              <c:pt idx="3">
                <c:v>其他</c:v>
              </c:pt>
            </c:strLit>
          </c:cat>
          <c:val>
            <c:numLit>
              <c:formatCode>General</c:formatCode>
              <c:ptCount val="4"/>
              <c:pt idx="0">
                <c:v>178</c:v>
              </c:pt>
              <c:pt idx="1">
                <c:v>91</c:v>
              </c:pt>
              <c:pt idx="2">
                <c:v>130</c:v>
              </c:pt>
              <c:pt idx="3">
                <c:v>9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275" b="1">
                  <a:solidFill>
                    <a:srgbClr val="13213C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0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9DEE7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657184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</c:spPr>
    </c:plotArea>
    <c:plotVisOnly val="1"/>
  </c:chart>
  <c:spPr>
    <a:solidFill xmlns:a="http://schemas.openxmlformats.org/drawingml/2006/main">
      <a:srgbClr val="FFFFFF"/>
    </a:solidFill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13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B2E6898-D637-4461-91B8-7E6A578F5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4B41A"/>
                </a:solidFill>
              </a:defRPr>
            </a:pPr>
            <a:r>
              <a:rPr sz="1200" b="1">
                <a:solidFill>
                  <a:srgbClr val="F4B41A"/>
                </a:solidFill>
              </a:rPr>
              <a:t>网站建设与持续运营</a:t>
            </a:r>
          </a:p>
        </p:txBody>
      </p:sp>
      <p:sp>
        <p:nvSpPr>
          <p:cNvPr id="2" name="deck-title">
            <a:extLst xmlns:a="http://schemas.openxmlformats.org/drawingml/2006/main">
              <a:ext uri="{FF2B5EF4-FFF2-40B4-BE49-F238E27FC236}">
                <a16:creationId xmlns:a16="http://schemas.microsoft.com/office/drawing/2014/main" id="{E7E811A5-E603-4246-812F-4899AA45D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561975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500" b="1">
                <a:solidFill>
                  <a:srgbClr val="FFFFFF"/>
                </a:solidFill>
              </a:defRPr>
            </a:pPr>
            <a:r>
              <a:rPr sz="4500" b="1">
                <a:solidFill>
                  <a:srgbClr val="FFFFFF"/>
                </a:solidFill>
              </a:rPr>
              <a:t>建站与代运营</a:t>
            </a:r>
          </a:p>
          <a:p xmlns:a="http://schemas.openxmlformats.org/drawingml/2006/main">
            <a:pPr algn="l">
              <a:defRPr sz="4500" b="1">
                <a:solidFill>
                  <a:srgbClr val="FFFFFF"/>
                </a:solidFill>
              </a:defRPr>
            </a:pPr>
            <a:r>
              <a:rPr sz="4500" b="1">
                <a:solidFill>
                  <a:srgbClr val="FFFFFF"/>
                </a:solidFill>
              </a:rPr>
              <a:t>成功案例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5F9198-F814-45D8-A949-BE9C8D044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5143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D6DEEA"/>
                </a:solidFill>
              </a:defRPr>
            </a:pPr>
            <a:r>
              <a:rPr sz="1875" b="0">
                <a:solidFill>
                  <a:srgbClr val="D6DEEA"/>
                </a:solidFill>
              </a:rPr>
              <a:t>用上线项目证明交付能力。</a:t>
            </a:r>
          </a:p>
          <a:p xmlns:a="http://schemas.openxmlformats.org/drawingml/2006/main">
            <a:pPr algn="l">
              <a:defRPr sz="1875" b="0">
                <a:solidFill>
                  <a:srgbClr val="D6DEEA"/>
                </a:solidFill>
              </a:defRPr>
            </a:pPr>
            <a:r>
              <a:rPr sz="1875" b="0">
                <a:solidFill>
                  <a:srgbClr val="D6DEEA"/>
                </a:solidFill>
              </a:rPr>
              <a:t>用持续运营承接真实询盘。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778590E-AEA9-4562-8419-FCDE50ACE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38650"/>
            <a:ext cx="5105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516D"/>
          </a:solidFill>
          <a:ln xmlns:a="http://schemas.openxmlformats.org/drawingml/2006/main" w="0">
            <a:solidFill>
              <a:srgbClr val="42516D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021B2C-4B5B-4E30-B24C-91189018B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8630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海外网站建设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9AAFFAD-2485-410D-81F3-52939DF80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46863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内容与 SEO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4D20CA-6077-4092-BCA5-A05C20C98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3825" y="46863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广告与询盘追踪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14A93E7-4031-4D82-B8B6-E264575F2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704850"/>
            <a:ext cx="9525" cy="5448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415E"/>
          </a:solidFill>
          <a:ln xmlns:a="http://schemas.openxmlformats.org/drawingml/2006/main" w="0">
            <a:solidFill>
              <a:srgbClr val="34415E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0504A15-CA45-44BE-AAE4-F110D36AC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7810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B3C4"/>
                </a:solidFill>
              </a:defRPr>
            </a:pPr>
            <a:r>
              <a:rPr sz="1275" b="1">
                <a:solidFill>
                  <a:srgbClr val="A9B3C4"/>
                </a:solidFill>
              </a:rPr>
              <a:t>真实项目证据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005A18-616F-444B-A247-3A5C9C95A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409700"/>
            <a:ext cx="3333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150" b="1">
                <a:solidFill>
                  <a:srgbClr val="11A3A3"/>
                </a:solidFill>
              </a:defRPr>
            </a:pPr>
            <a:r>
              <a:rPr sz="6150" b="1">
                <a:solidFill>
                  <a:srgbClr val="11A3A3"/>
                </a:solidFill>
              </a:rPr>
              <a:t>408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6330BB-2EB5-4B0B-9D93-851E3B7BE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400300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D6DEEA"/>
                </a:solidFill>
              </a:defRPr>
            </a:pPr>
            <a:r>
              <a:rPr sz="1575" b="0">
                <a:solidFill>
                  <a:srgbClr val="D6DEEA"/>
                </a:solidFill>
              </a:rPr>
              <a:t>2026 年 1 月至 7 月询盘记录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DBDDF70-34E3-481E-B0B1-738DB3BB3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105150"/>
            <a:ext cx="312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415E"/>
          </a:solidFill>
          <a:ln xmlns:a="http://schemas.openxmlformats.org/drawingml/2006/main" w="0">
            <a:solidFill>
              <a:srgbClr val="34415E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9C1D7A-045B-4659-AC80-58CC5C77D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524250"/>
            <a:ext cx="1714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150" b="1">
                <a:solidFill>
                  <a:srgbClr val="F4B41A"/>
                </a:solidFill>
              </a:defRPr>
            </a:pPr>
            <a:r>
              <a:rPr sz="6150" b="1">
                <a:solidFill>
                  <a:srgbClr val="F4B41A"/>
                </a:solidFill>
              </a:rPr>
              <a:t>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82269D-9428-4B46-BEA2-928B5FD22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5148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D6DEEA"/>
                </a:solidFill>
              </a:defRPr>
            </a:pPr>
            <a:r>
              <a:rPr sz="1575" b="0">
                <a:solidFill>
                  <a:srgbClr val="D6DEEA"/>
                </a:solidFill>
              </a:rPr>
              <a:t>上线网站案例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B404B7-F097-4C9A-81F2-348CEC66D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5257800"/>
            <a:ext cx="3429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9B3C4"/>
                </a:solidFill>
              </a:defRPr>
            </a:pPr>
            <a:r>
              <a:rPr sz="1275" b="0">
                <a:solidFill>
                  <a:srgbClr val="A9B3C4"/>
                </a:solidFill>
              </a:rPr>
              <a:t>案例、月报和询盘数据均来自项目资料。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2AA24CE-C4AE-4080-B2E0-CA2676FB9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626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9B3C4"/>
                </a:solidFill>
              </a:defRPr>
            </a:pPr>
            <a:r>
              <a:rPr sz="1200" b="0">
                <a:solidFill>
                  <a:srgbClr val="A9B3C4"/>
                </a:solidFill>
              </a:rPr>
              <a:t>成功案例与服务方案</a:t>
            </a:r>
          </a:p>
        </p:txBody>
      </p:sp>
    </p:spTree>
    <p:extLst>
      <p:ext uri="{BB962C8B-B14F-4D97-AF65-F5344CB8AC3E}">
        <p14:creationId xmlns:p14="http://schemas.microsoft.com/office/powerpoint/2010/main" val="48114591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3371F93-ACD3-4F6A-A43C-1304606C4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</a:defRPr>
            </a:pPr>
            <a:r>
              <a:rPr sz="1125" b="1">
                <a:solidFill>
                  <a:srgbClr val="176B87"/>
                </a:solidFill>
              </a:rPr>
              <a:t>09  长期 SEO 案例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59333AA-6FF8-4F54-A548-F28C726D9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83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3213C"/>
                </a:solidFill>
              </a:defRPr>
            </a:pPr>
            <a:r>
              <a:rPr sz="3000" b="1">
                <a:solidFill>
                  <a:srgbClr val="13213C"/>
                </a:solidFill>
              </a:rPr>
              <a:t>PCB 行业项目已经形成万级自然流量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42DC28-1BF3-462D-BE63-3F308C91C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7048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F66388-F873-4C12-AA9F-FF45C2BEF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1743075"/>
            <a:ext cx="5257800" cy="2800350"/>
          </a:xfrm>
          <a:prstGeom xmlns:a="http://schemas.openxmlformats.org/drawingml/2006/main" prst="roundRect">
            <a:avLst>
              <a:gd name="adj" fmla="val 5442"/>
            </a:avLst>
          </a:prstGeom>
          <a:solidFill xmlns:a="http://schemas.openxmlformats.org/drawingml/2006/main">
            <a:srgbClr val="D8DEE7"/>
          </a:solidFill>
          <a:ln xmlns:a="http://schemas.openxmlformats.org/drawingml/2006/main" w="0">
            <a:solidFill>
              <a:srgbClr val="D8DEE7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79abeb5bd84194"/>
          <a:srcRect xmlns:a="http://schemas.openxmlformats.org/drawingml/2006/main" l="16327" t="0" r="163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657350"/>
            <a:ext cx="5257800" cy="2800350"/>
          </a:xfrm>
          <a:prstGeom xmlns:a="http://schemas.openxmlformats.org/drawingml/2006/main" prst="roundRect">
            <a:avLst>
              <a:gd name="adj" fmla="val 5442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B4B4433-DC0B-45AF-BB1B-A4E6EB8F4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1743075"/>
            <a:ext cx="5257800" cy="2800350"/>
          </a:xfrm>
          <a:prstGeom xmlns:a="http://schemas.openxmlformats.org/drawingml/2006/main" prst="roundRect">
            <a:avLst>
              <a:gd name="adj" fmla="val 5442"/>
            </a:avLst>
          </a:prstGeom>
          <a:solidFill xmlns:a="http://schemas.openxmlformats.org/drawingml/2006/main">
            <a:srgbClr val="D8DEE7"/>
          </a:solidFill>
          <a:ln xmlns:a="http://schemas.openxmlformats.org/drawingml/2006/main" w="0">
            <a:solidFill>
              <a:srgbClr val="D8DEE7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653e4563634a24"/>
          <a:srcRect xmlns:a="http://schemas.openxmlformats.org/drawingml/2006/main" l="15803" t="0" r="1580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24600" y="1657350"/>
            <a:ext cx="5257800" cy="2800350"/>
          </a:xfrm>
          <a:prstGeom xmlns:a="http://schemas.openxmlformats.org/drawingml/2006/main" prst="roundRect">
            <a:avLst>
              <a:gd name="adj" fmla="val 5442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477A1FE-576A-4119-8FEB-1DBD8E7B2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625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6B87"/>
                </a:solidFill>
              </a:defRPr>
            </a:pPr>
            <a:r>
              <a:rPr sz="1725" b="1">
                <a:solidFill>
                  <a:srgbClr val="176B87"/>
                </a:solidFill>
              </a:rPr>
              <a:t>深圳捷多邦项目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31C97F-6DB0-40AE-874D-89E10C07B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495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自然流量 11.3K，增长 7.8%。自然关键词 3.9K，增长 5.8%。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6A55D7-5FB1-462E-AB2D-0EECB451B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7625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6B87"/>
                </a:solidFill>
              </a:defRPr>
            </a:pPr>
            <a:r>
              <a:rPr sz="1725" b="1">
                <a:solidFill>
                  <a:srgbClr val="176B87"/>
                </a:solidFill>
              </a:rPr>
              <a:t>深圳聚谷项目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F40A6E3-BCF2-422F-91CF-207C3C091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143500"/>
            <a:ext cx="495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自然流量 13.4K，增长 18%。自然关键词 10.5K。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2584010-48C7-4A9C-BBAC-E5F57B4F4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81700"/>
            <a:ext cx="1097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57184"/>
                </a:solidFill>
              </a:defRPr>
            </a:pPr>
            <a:r>
              <a:rPr sz="1275" b="0">
                <a:solidFill>
                  <a:srgbClr val="657184"/>
                </a:solidFill>
              </a:rPr>
              <a:t>数据来自项目目录中的 Semrush 截图，分别记录于 2026 年 7 月和 2025 年 10 月。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DEC2F29-26E2-4AFF-982A-E117CEB53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建站与代运营成功案例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A16B082-355A-4DE0-A06C-A3E7EC4C3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7439198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D84D1F9-F3A3-412E-A679-582D58989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</a:defRPr>
            </a:pPr>
            <a:r>
              <a:rPr sz="1125" b="1">
                <a:solidFill>
                  <a:srgbClr val="176B87"/>
                </a:solidFill>
              </a:rPr>
              <a:t>10  月报交付案例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F8E17AB-AE34-4CE0-9853-CD73F7FFA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83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3213C"/>
                </a:solidFill>
              </a:defRPr>
            </a:pPr>
            <a:r>
              <a:rPr sz="3000" b="1">
                <a:solidFill>
                  <a:srgbClr val="13213C"/>
                </a:solidFill>
              </a:rPr>
              <a:t>月报把流量、收录和关键词交付做成可复盘记录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9FEDDD-AABB-4B74-AB5B-CE2E4FC82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7048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305265C-F686-4181-9186-C10D181DC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1743075"/>
            <a:ext cx="3143250" cy="3810000"/>
          </a:xfrm>
          <a:prstGeom xmlns:a="http://schemas.openxmlformats.org/drawingml/2006/main" prst="roundRect">
            <a:avLst>
              <a:gd name="adj" fmla="val 4242"/>
            </a:avLst>
          </a:prstGeom>
          <a:solidFill xmlns:a="http://schemas.openxmlformats.org/drawingml/2006/main">
            <a:srgbClr val="D8DEE7"/>
          </a:solidFill>
          <a:ln xmlns:a="http://schemas.openxmlformats.org/drawingml/2006/main" w="0">
            <a:solidFill>
              <a:srgbClr val="D8DEE7"/>
            </a:solidFill>
            <a:prstDash val="solid"/>
          </a:ln>
        </p:spPr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1cce1587034084"/>
          <a:stretch xmlns:a="http://schemas.openxmlformats.org/drawingml/2006/main"/>
        </p:blipFill>
        <p:spPr>
          <a:xfrm xmlns:a="http://schemas.openxmlformats.org/drawingml/2006/main">
            <a:off x="794027" y="1657350"/>
            <a:ext cx="2774396" cy="3810000"/>
          </a:xfrm>
          <a:prstGeom xmlns:a="http://schemas.openxmlformats.org/drawingml/2006/main" prst="roundRect">
            <a:avLst>
              <a:gd name="adj" fmla="val 4242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224290C-DE6F-4F52-A4C9-5DB02FC01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79070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6B87"/>
                </a:solidFill>
              </a:defRPr>
            </a:pPr>
            <a:r>
              <a:rPr sz="1875" b="1">
                <a:solidFill>
                  <a:srgbClr val="176B87"/>
                </a:solidFill>
              </a:rPr>
              <a:t>广州盛依隆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A6C271A-D638-4210-A502-0D3FAC800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305050"/>
            <a:ext cx="209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3213C"/>
                </a:solidFill>
              </a:defRPr>
            </a:pPr>
            <a:r>
              <a:rPr sz="3150" b="1">
                <a:solidFill>
                  <a:srgbClr val="13213C"/>
                </a:solidFill>
              </a:rPr>
              <a:t>57,260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1C02BF4-1F73-401B-A859-5F42E4319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8575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月访客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4A351BA-45F5-4576-B402-32B4D7DF5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371850"/>
            <a:ext cx="2476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184"/>
                </a:solidFill>
              </a:defRPr>
            </a:pPr>
            <a:r>
              <a:rPr sz="1425" b="0">
                <a:solidFill>
                  <a:srgbClr val="657184"/>
                </a:solidFill>
              </a:rPr>
              <a:t>74,297 次浏览</a:t>
            </a:r>
          </a:p>
          <a:p xmlns:a="http://schemas.openxmlformats.org/drawingml/2006/main">
            <a:pPr algn="l">
              <a:defRPr sz="1425" b="0">
                <a:solidFill>
                  <a:srgbClr val="657184"/>
                </a:solidFill>
              </a:defRPr>
            </a:pPr>
            <a:r>
              <a:rPr sz="1425" b="0">
                <a:solidFill>
                  <a:srgbClr val="657184"/>
                </a:solidFill>
              </a:rPr>
              <a:t>406 个关键词</a:t>
            </a:r>
          </a:p>
          <a:p xmlns:a="http://schemas.openxmlformats.org/drawingml/2006/main">
            <a:pPr algn="l">
              <a:defRPr sz="1425" b="0">
                <a:solidFill>
                  <a:srgbClr val="657184"/>
                </a:solidFill>
              </a:defRPr>
            </a:pPr>
            <a:r>
              <a:rPr sz="1425" b="0">
                <a:solidFill>
                  <a:srgbClr val="657184"/>
                </a:solidFill>
              </a:rPr>
              <a:t>2 个关键词进入前 10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88873A-6B9A-4F95-B388-9ED3A1A80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86575" y="1743075"/>
            <a:ext cx="2571750" cy="3810000"/>
          </a:xfrm>
          <a:prstGeom xmlns:a="http://schemas.openxmlformats.org/drawingml/2006/main" prst="roundRect">
            <a:avLst>
              <a:gd name="adj" fmla="val 5185"/>
            </a:avLst>
          </a:prstGeom>
          <a:solidFill xmlns:a="http://schemas.openxmlformats.org/drawingml/2006/main">
            <a:srgbClr val="D8DEE7"/>
          </a:solidFill>
          <a:ln xmlns:a="http://schemas.openxmlformats.org/drawingml/2006/main" w="0">
            <a:solidFill>
              <a:srgbClr val="D8DEE7"/>
            </a:solidFill>
            <a:prstDash val="solid"/>
          </a:ln>
        </p:spPr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9794e0d9cc4b5d"/>
          <a:stretch xmlns:a="http://schemas.openxmlformats.org/drawingml/2006/main"/>
        </p:blipFill>
        <p:spPr>
          <a:xfrm xmlns:a="http://schemas.openxmlformats.org/drawingml/2006/main">
            <a:off x="6819900" y="1743573"/>
            <a:ext cx="2571750" cy="3637553"/>
          </a:xfrm>
          <a:prstGeom xmlns:a="http://schemas.openxmlformats.org/drawingml/2006/main" prst="roundRect">
            <a:avLst>
              <a:gd name="adj" fmla="val 5185"/>
            </a:avLst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03AC6F7-ADA9-4282-A904-815A35D0E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1790700"/>
            <a:ext cx="1885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6B87"/>
                </a:solidFill>
              </a:defRPr>
            </a:pPr>
            <a:r>
              <a:rPr sz="1875" b="1">
                <a:solidFill>
                  <a:srgbClr val="176B87"/>
                </a:solidFill>
              </a:rPr>
              <a:t>东莞济安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6E562CF-516E-4612-A14E-9C0B88975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305050"/>
            <a:ext cx="1809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3213C"/>
                </a:solidFill>
              </a:defRPr>
            </a:pPr>
            <a:r>
              <a:rPr sz="3150" b="1">
                <a:solidFill>
                  <a:srgbClr val="13213C"/>
                </a:solidFill>
              </a:rPr>
              <a:t>4,540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FD660D0-1722-4577-ACB8-0C419A0D8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85750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Google 收录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59B0E1A-0318-475A-9470-E1CC0BCF1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371850"/>
            <a:ext cx="1809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1,739 活跃用户</a:t>
            </a:r>
          </a:p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3,481 次浏览</a:t>
            </a:r>
          </a:p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255 个达标关键词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BEFA9F2-2D64-4B36-8E62-16A884064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34050"/>
            <a:ext cx="10972800" cy="5334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7A82FF1-0986-4F39-87B6-E808DE5E8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867400"/>
            <a:ext cx="10553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3213C"/>
                </a:solidFill>
              </a:defRPr>
            </a:pPr>
            <a:r>
              <a:rPr sz="1575" b="1">
                <a:solidFill>
                  <a:srgbClr val="13213C"/>
                </a:solidFill>
              </a:rPr>
              <a:t>持续运营不仅交付文章。每月还要交付可核验的数据、问题和下月计划。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DC48FE6-88DD-43A9-927B-05F79D8F5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建站与代运营成功案例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E66436B-3A97-4C31-B0CB-56465E8A3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11590798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B571131-2235-4249-B5B4-2B168E6FA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</a:defRPr>
            </a:pPr>
            <a:r>
              <a:rPr sz="1125" b="1">
                <a:solidFill>
                  <a:srgbClr val="176B87"/>
                </a:solidFill>
              </a:rPr>
              <a:t>11  工业自动化案例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3A83907-3A58-4C8B-93CF-EFF5AB345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83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3213C"/>
                </a:solidFill>
              </a:defRPr>
            </a:pPr>
            <a:r>
              <a:rPr sz="3000" b="1">
                <a:solidFill>
                  <a:srgbClr val="13213C"/>
                </a:solidFill>
              </a:rPr>
              <a:t>Mijoint 把复杂自动化能力讲清楚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55B5791-E23C-4B71-924B-99D9AFA5B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7048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49F5569-9198-4CEE-AE70-75842E7D7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1724025"/>
            <a:ext cx="6667500" cy="3752850"/>
          </a:xfrm>
          <a:prstGeom xmlns:a="http://schemas.openxmlformats.org/drawingml/2006/main" prst="roundRect">
            <a:avLst>
              <a:gd name="adj" fmla="val 4569"/>
            </a:avLst>
          </a:prstGeom>
          <a:solidFill xmlns:a="http://schemas.openxmlformats.org/drawingml/2006/main">
            <a:srgbClr val="D8DEE7"/>
          </a:solidFill>
          <a:ln xmlns:a="http://schemas.openxmlformats.org/drawingml/2006/main" w="0">
            <a:solidFill>
              <a:srgbClr val="D8DEE7"/>
            </a:solidFill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50fbea3b93420f"/>
          <a:srcRect xmlns:a="http://schemas.openxmlformats.org/drawingml/2006/main" l="18" t="0" r="1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638300"/>
            <a:ext cx="6667500" cy="3752850"/>
          </a:xfrm>
          <a:prstGeom xmlns:a="http://schemas.openxmlformats.org/drawingml/2006/main" prst="roundRect">
            <a:avLst>
              <a:gd name="adj" fmla="val 4569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A1BEA4-4DE1-4FFD-991D-2BA9C5F04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1714500"/>
            <a:ext cx="3238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132B"/>
          </a:solidFill>
          <a:ln xmlns:a="http://schemas.openxmlformats.org/drawingml/2006/main" w="0">
            <a:solidFill>
              <a:srgbClr val="0B132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C9D42D-9B66-4CF7-B97A-093FB23B9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1771650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444A7D-F8D0-47BE-AD97-1E8EA2925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695450"/>
            <a:ext cx="3219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3213C"/>
                </a:solidFill>
              </a:defRPr>
            </a:pPr>
            <a:r>
              <a:rPr sz="1650" b="1">
                <a:solidFill>
                  <a:srgbClr val="13213C"/>
                </a:solidFill>
              </a:rPr>
              <a:t>行业入口清楚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06D438-7601-4465-9DEE-0C713B188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038350"/>
            <a:ext cx="32194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84"/>
                </a:solidFill>
              </a:defRPr>
            </a:pPr>
            <a:r>
              <a:rPr sz="1275" b="0">
                <a:solidFill>
                  <a:srgbClr val="657184"/>
                </a:solidFill>
              </a:rPr>
              <a:t>AI 数据中心、光通信和汽车电子等场景可以直接进入。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4FD32B1-D97B-4CE2-ACBF-29084E693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933700"/>
            <a:ext cx="3238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132B"/>
          </a:solidFill>
          <a:ln xmlns:a="http://schemas.openxmlformats.org/drawingml/2006/main" w="0">
            <a:solidFill>
              <a:srgbClr val="0B132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35EC80A-E60F-4BE5-A347-28A1CB960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990850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FA2528-2AE4-42B4-9196-E6A5324BA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914650"/>
            <a:ext cx="3219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3213C"/>
                </a:solidFill>
              </a:defRPr>
            </a:pPr>
            <a:r>
              <a:rPr sz="1650" b="1">
                <a:solidFill>
                  <a:srgbClr val="13213C"/>
                </a:solidFill>
              </a:rPr>
              <a:t>产品与方案并行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AAC8802-2266-4E7B-92F8-EFF82CBC5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257550"/>
            <a:ext cx="32194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84"/>
                </a:solidFill>
              </a:defRPr>
            </a:pPr>
            <a:r>
              <a:rPr sz="1275" b="0">
                <a:solidFill>
                  <a:srgbClr val="657184"/>
                </a:solidFill>
              </a:rPr>
              <a:t>客户既可以按设备找，也可以按业务问题找。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BABFE5C-BEE4-46CD-8E6E-4E5EFECEB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4152900"/>
            <a:ext cx="3238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132B"/>
          </a:solidFill>
          <a:ln xmlns:a="http://schemas.openxmlformats.org/drawingml/2006/main" w="0">
            <a:solidFill>
              <a:srgbClr val="0B132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F3ECF1-FF06-4DF3-8BAE-9D8B3D46B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4210050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F795B29-E89F-404D-8D48-D04DB8CF0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133850"/>
            <a:ext cx="3219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3213C"/>
                </a:solidFill>
              </a:defRPr>
            </a:pPr>
            <a:r>
              <a:rPr sz="1650" b="1">
                <a:solidFill>
                  <a:srgbClr val="13213C"/>
                </a:solidFill>
              </a:rPr>
              <a:t>案例与服务继续承接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2B7153D-F7A9-4D71-B38E-57F42D1E9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476750"/>
            <a:ext cx="32194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84"/>
                </a:solidFill>
              </a:defRPr>
            </a:pPr>
            <a:r>
              <a:rPr sz="1275" b="0">
                <a:solidFill>
                  <a:srgbClr val="657184"/>
                </a:solidFill>
              </a:rPr>
              <a:t>技术买家可以从了解能力走到查看案例和联系团队。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8F24752-0475-4777-8FAF-705B219FB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57850"/>
            <a:ext cx="107442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0B132B"/>
          </a:solidFill>
          <a:ln xmlns:a="http://schemas.openxmlformats.org/drawingml/2006/main" w="0">
            <a:solidFill>
              <a:srgbClr val="0B132B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653A91A-E153-4CB1-B851-F59782E86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772150"/>
            <a:ext cx="1032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适合自动化设备、非标设备和复杂 B2B 产品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1957F2D-1387-42EC-810C-A46A9DE21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建站与代运营成功案例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D000CC5-BFC5-45A5-85CB-1A51FE451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22116966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B616F4F-EEAF-465C-919F-F16955A12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</a:defRPr>
            </a:pPr>
            <a:r>
              <a:rPr sz="1125" b="1">
                <a:solidFill>
                  <a:srgbClr val="176B87"/>
                </a:solidFill>
              </a:rPr>
              <a:t>12  制造服务案例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9262EC5-C34E-4BEB-A411-928C33E7B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83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3213C"/>
                </a:solidFill>
              </a:defRPr>
            </a:pPr>
            <a:r>
              <a:rPr sz="3000" b="1">
                <a:solidFill>
                  <a:srgbClr val="13213C"/>
                </a:solidFill>
              </a:rPr>
              <a:t>报价型网站要缩短从需求到询价的路径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BF8623-1536-42A4-AF8B-1E210B4D0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7048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507EE66-1FF2-456E-A83E-B09E03DDC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1724025"/>
            <a:ext cx="5257800" cy="295275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D8DEE7"/>
          </a:solidFill>
          <a:ln xmlns:a="http://schemas.openxmlformats.org/drawingml/2006/main" w="0">
            <a:solidFill>
              <a:srgbClr val="D8DEE7"/>
            </a:solidFill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578e8b51d4410c"/>
          <a:srcRect xmlns:a="http://schemas.openxmlformats.org/drawingml/2006/main" l="0" t="111" r="0" b="11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638300"/>
            <a:ext cx="5257800" cy="2952750"/>
          </a:xfrm>
          <a:prstGeom xmlns:a="http://schemas.openxmlformats.org/drawingml/2006/main" prst="roundRect">
            <a:avLst>
              <a:gd name="adj" fmla="val 5161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C2BD21-3085-47B4-B376-48B0465B9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1724025"/>
            <a:ext cx="5257800" cy="295275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D8DEE7"/>
          </a:solidFill>
          <a:ln xmlns:a="http://schemas.openxmlformats.org/drawingml/2006/main" w="0">
            <a:solidFill>
              <a:srgbClr val="D8DEE7"/>
            </a:solidFill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31680c5af74ae8"/>
          <a:srcRect xmlns:a="http://schemas.openxmlformats.org/drawingml/2006/main" l="0" t="111" r="0" b="11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24600" y="1638300"/>
            <a:ext cx="5257800" cy="2952750"/>
          </a:xfrm>
          <a:prstGeom xmlns:a="http://schemas.openxmlformats.org/drawingml/2006/main" prst="roundRect">
            <a:avLst>
              <a:gd name="adj" fmla="val 5161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40A98F-7636-48B8-9FA1-384EFCF50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3870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6B87"/>
                </a:solidFill>
              </a:defRPr>
            </a:pPr>
            <a:r>
              <a:rPr sz="1650" b="1">
                <a:solidFill>
                  <a:srgbClr val="176B87"/>
                </a:solidFill>
              </a:rPr>
              <a:t>EPTAHUB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65C4704-9E64-42DE-B04E-ABAA28AF2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4953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首屏放置文件上传和询价入口。客户可以直接提交制造需求。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789AA9-16A4-4588-8918-11E87F4DF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3870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6B87"/>
                </a:solidFill>
              </a:defRPr>
            </a:pPr>
            <a:r>
              <a:rPr sz="1650" b="1">
                <a:solidFill>
                  <a:srgbClr val="176B87"/>
                </a:solidFill>
              </a:rPr>
              <a:t>Brightstar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F251715-8545-40C8-A6AB-35F2A176A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219700"/>
            <a:ext cx="4953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首屏先说明加工能力，再用报价按钮推动下一步。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F8185D3-B6E0-47EF-A0A9-1E71E3280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57900"/>
            <a:ext cx="10972800" cy="38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4B41A"/>
          </a:solidFill>
          <a:ln xmlns:a="http://schemas.openxmlformats.org/drawingml/2006/main" w="0">
            <a:solidFill>
              <a:srgbClr val="F4B41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223C05D-E777-4251-A805-2C68D4C70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3213C"/>
                </a:solidFill>
              </a:defRPr>
            </a:pPr>
            <a:r>
              <a:rPr sz="1650" b="1">
                <a:solidFill>
                  <a:srgbClr val="13213C"/>
                </a:solidFill>
              </a:rPr>
              <a:t>客户进入网站后，不用绕路就能提交明确需求。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AA17B8-3CB1-404B-A5FF-B07C0471C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建站与代运营成功案例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F2470D2-5855-434D-9140-F5F23702A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0791271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B13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9C0FF78-834E-4940-9186-576FFAD48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4B41A"/>
                </a:solidFill>
              </a:defRPr>
            </a:pPr>
            <a:r>
              <a:rPr sz="1125" b="1">
                <a:solidFill>
                  <a:srgbClr val="F4B41A"/>
                </a:solidFill>
              </a:rPr>
              <a:t>13  设备与零部件案例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2A23557-1657-4081-95D7-621306D0E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83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工业网站先建立专业信任，再推动联系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E281FF3-9652-4720-855D-184435944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7048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F4B41A"/>
          </a:solidFill>
          <a:ln xmlns:a="http://schemas.openxmlformats.org/drawingml/2006/main" w="0">
            <a:solidFill>
              <a:srgbClr val="F4B41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489FAEC-FE6A-44AF-BD1E-7F3A8E965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1704975"/>
            <a:ext cx="5257800" cy="295275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D8DEE7"/>
          </a:solidFill>
          <a:ln xmlns:a="http://schemas.openxmlformats.org/drawingml/2006/main" w="0">
            <a:solidFill>
              <a:srgbClr val="D8DEE7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505f06361a49a0"/>
          <a:srcRect xmlns:a="http://schemas.openxmlformats.org/drawingml/2006/main" l="0" t="111" r="0" b="11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619250"/>
            <a:ext cx="5257800" cy="2952750"/>
          </a:xfrm>
          <a:prstGeom xmlns:a="http://schemas.openxmlformats.org/drawingml/2006/main" prst="roundRect">
            <a:avLst>
              <a:gd name="adj" fmla="val 5161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FE2FE4-8396-4E44-8495-D387C888A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1704975"/>
            <a:ext cx="5257800" cy="295275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D8DEE7"/>
          </a:solidFill>
          <a:ln xmlns:a="http://schemas.openxmlformats.org/drawingml/2006/main" w="0">
            <a:solidFill>
              <a:srgbClr val="D8DEE7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be7f8f95764663"/>
          <a:srcRect xmlns:a="http://schemas.openxmlformats.org/drawingml/2006/main" l="0" t="111" r="0" b="11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24600" y="1619250"/>
            <a:ext cx="5257800" cy="2952750"/>
          </a:xfrm>
          <a:prstGeom xmlns:a="http://schemas.openxmlformats.org/drawingml/2006/main" prst="roundRect">
            <a:avLst>
              <a:gd name="adj" fmla="val 5161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F9467E3-A44E-4F07-A3ED-D368B66D9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4B41A"/>
                </a:solidFill>
              </a:defRPr>
            </a:pPr>
            <a:r>
              <a:rPr sz="1800" b="1">
                <a:solidFill>
                  <a:srgbClr val="F4B41A"/>
                </a:solidFill>
              </a:rPr>
              <a:t>设备型网站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61FED5-5F6E-4888-8731-A1817FEA8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57800"/>
            <a:ext cx="4953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D6DEEA"/>
                </a:solidFill>
              </a:defRPr>
            </a:pPr>
            <a:r>
              <a:rPr sz="1425" b="0">
                <a:solidFill>
                  <a:srgbClr val="D6DEEA"/>
                </a:solidFill>
              </a:rPr>
              <a:t>产品分类、应用行业、研发能力和服务入口都要清楚。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E2E1EE2-A90A-4544-AD66-08BA77B3E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5775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4B41A"/>
                </a:solidFill>
              </a:defRPr>
            </a:pPr>
            <a:r>
              <a:rPr sz="1800" b="1">
                <a:solidFill>
                  <a:srgbClr val="F4B41A"/>
                </a:solidFill>
              </a:rPr>
              <a:t>零部件网站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A6A3FB8-7881-49F7-A51B-6BB72E0A3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257800"/>
            <a:ext cx="4953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D6DEEA"/>
                </a:solidFill>
              </a:defRPr>
            </a:pPr>
            <a:r>
              <a:rPr sz="1425" b="0">
                <a:solidFill>
                  <a:srgbClr val="D6DEEA"/>
                </a:solidFill>
              </a:rPr>
              <a:t>规格范围、应用场景和联系方法要让采购人员快速确认。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FB2593B-4735-45E3-AB8D-316152928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15050"/>
            <a:ext cx="10972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专业信息先回答风险问题，联系入口再承接采购动作。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06EBC7A-B105-48FA-927E-CE4765353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9B3C4"/>
                </a:solidFill>
              </a:defRPr>
            </a:pPr>
            <a:r>
              <a:rPr sz="975" b="0">
                <a:solidFill>
                  <a:srgbClr val="A9B3C4"/>
                </a:solidFill>
              </a:rPr>
              <a:t>建站与代运营成功案例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CFB0339-4230-4B05-AC18-A48CE5DB8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A9B3C4"/>
                </a:solidFill>
              </a:defRPr>
            </a:pPr>
            <a:r>
              <a:rPr sz="975" b="0">
                <a:solidFill>
                  <a:srgbClr val="A9B3C4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408297518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7B436E3-9656-4A24-83EC-84152502E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</a:defRPr>
            </a:pPr>
            <a:r>
              <a:rPr sz="1125" b="1">
                <a:solidFill>
                  <a:srgbClr val="176B87"/>
                </a:solidFill>
              </a:rPr>
              <a:t>14  家居与户外案例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A321654-E2C5-487C-A5D6-54FCADFD7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83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3213C"/>
                </a:solidFill>
              </a:defRPr>
            </a:pPr>
            <a:r>
              <a:rPr sz="3000" b="1">
                <a:solidFill>
                  <a:srgbClr val="13213C"/>
                </a:solidFill>
              </a:rPr>
              <a:t>高客单价产品需要场景、细节和购买理由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C90F4AC-8976-4A3A-BD9A-539463AD3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7048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5809743-0768-4B96-826E-BD3543DF5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1704975"/>
            <a:ext cx="5257800" cy="295275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D8DEE7"/>
          </a:solidFill>
          <a:ln xmlns:a="http://schemas.openxmlformats.org/drawingml/2006/main" w="0">
            <a:solidFill>
              <a:srgbClr val="D8DEE7"/>
            </a:solidFill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27ff3ee49841c0"/>
          <a:srcRect xmlns:a="http://schemas.openxmlformats.org/drawingml/2006/main" l="0" t="111" r="0" b="11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619250"/>
            <a:ext cx="5257800" cy="2952750"/>
          </a:xfrm>
          <a:prstGeom xmlns:a="http://schemas.openxmlformats.org/drawingml/2006/main" prst="roundRect">
            <a:avLst>
              <a:gd name="adj" fmla="val 5161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C84AE4-9933-472D-8926-3A3D5DB8C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1704975"/>
            <a:ext cx="5257800" cy="295275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D8DEE7"/>
          </a:solidFill>
          <a:ln xmlns:a="http://schemas.openxmlformats.org/drawingml/2006/main" w="0">
            <a:solidFill>
              <a:srgbClr val="D8DEE7"/>
            </a:solidFill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effc2016e2433d"/>
          <a:srcRect xmlns:a="http://schemas.openxmlformats.org/drawingml/2006/main" l="0" t="111" r="0" b="11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24600" y="1619250"/>
            <a:ext cx="5257800" cy="2952750"/>
          </a:xfrm>
          <a:prstGeom xmlns:a="http://schemas.openxmlformats.org/drawingml/2006/main" prst="roundRect">
            <a:avLst>
              <a:gd name="adj" fmla="val 5161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0416E6-04E4-4003-B89A-B7F4EC421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6B87"/>
                </a:solidFill>
              </a:defRPr>
            </a:pPr>
            <a:r>
              <a:rPr sz="1725" b="1">
                <a:solidFill>
                  <a:srgbClr val="176B87"/>
                </a:solidFill>
              </a:rPr>
              <a:t>Richart Furniture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ABFB67-4C68-481D-ABEA-AD2E949C8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0"/>
            <a:ext cx="4953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用酒店和别墅场景展示定制能力，再用项目与工厂信息建立信任。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716F343-B396-49A8-BA89-C44D87C75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577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6B87"/>
                </a:solidFill>
              </a:defRPr>
            </a:pPr>
            <a:r>
              <a:rPr sz="1725" b="1">
                <a:solidFill>
                  <a:srgbClr val="176B87"/>
                </a:solidFill>
              </a:rPr>
              <a:t>AlunoTec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F150BC6-B3A5-4CDE-A3E8-9F093C3B5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238750"/>
            <a:ext cx="4953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把生活场景、产品结构、使用方式和购买入口放在同一条路径中。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FB336C-EE63-4E97-9A32-2F3A78880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0"/>
            <a:ext cx="10972800" cy="438150"/>
          </a:xfrm>
          <a:prstGeom xmlns:a="http://schemas.openxmlformats.org/drawingml/2006/main" prst="roundRect">
            <a:avLst>
              <a:gd name="adj" fmla="val 3043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40E55F-76AC-415C-9D8B-6B772A8E4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6105525"/>
            <a:ext cx="10591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3213C"/>
                </a:solidFill>
              </a:defRPr>
            </a:pPr>
            <a:r>
              <a:rPr sz="1575" b="1">
                <a:solidFill>
                  <a:srgbClr val="13213C"/>
                </a:solidFill>
              </a:rPr>
              <a:t>高客单价网站需要让客户先看见使用效果，再理解产品细节。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75A76F5-C150-4815-8F3D-F3B4E5123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建站与代运营成功案例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758C0F1-C371-4841-84DE-5E6F5DE23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74448292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EB01A49-D155-48C5-84C9-C2699EF32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</a:defRPr>
            </a:pPr>
            <a:r>
              <a:rPr sz="1125" b="1">
                <a:solidFill>
                  <a:srgbClr val="176B87"/>
                </a:solidFill>
              </a:rPr>
              <a:t>15  消费品牌案例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4419743-3C48-4217-A205-5191270D6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83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3213C"/>
                </a:solidFill>
              </a:defRPr>
            </a:pPr>
            <a:r>
              <a:rPr sz="3000" b="1">
                <a:solidFill>
                  <a:srgbClr val="13213C"/>
                </a:solidFill>
              </a:rPr>
              <a:t>消费产品要让客户快速看懂核心功能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31D8554-3726-473B-976F-223B86314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7048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D889AB-BB30-4356-8F80-692AE4336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1743075"/>
            <a:ext cx="6667500" cy="3752850"/>
          </a:xfrm>
          <a:prstGeom xmlns:a="http://schemas.openxmlformats.org/drawingml/2006/main" prst="roundRect">
            <a:avLst>
              <a:gd name="adj" fmla="val 4569"/>
            </a:avLst>
          </a:prstGeom>
          <a:solidFill xmlns:a="http://schemas.openxmlformats.org/drawingml/2006/main">
            <a:srgbClr val="D8DEE7"/>
          </a:solidFill>
          <a:ln xmlns:a="http://schemas.openxmlformats.org/drawingml/2006/main" w="0">
            <a:solidFill>
              <a:srgbClr val="D8DEE7"/>
            </a:solidFill>
            <a:prstDash val="solid"/>
          </a:ln>
        </p:spPr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8e548a7bd94f20"/>
          <a:srcRect xmlns:a="http://schemas.openxmlformats.org/drawingml/2006/main" l="18" t="0" r="1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657350"/>
            <a:ext cx="6667500" cy="3752850"/>
          </a:xfrm>
          <a:prstGeom xmlns:a="http://schemas.openxmlformats.org/drawingml/2006/main" prst="roundRect">
            <a:avLst>
              <a:gd name="adj" fmla="val 4569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CE2538-77AF-40A0-8C09-E75EA9A87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1733550"/>
            <a:ext cx="3238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132B"/>
          </a:solidFill>
          <a:ln xmlns:a="http://schemas.openxmlformats.org/drawingml/2006/main" w="0">
            <a:solidFill>
              <a:srgbClr val="0B132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BC03B7-255D-4860-ACC9-8F36A558C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1790700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145A0AA-14B8-474D-9144-69AF1FCA0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714500"/>
            <a:ext cx="3219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3213C"/>
                </a:solidFill>
              </a:defRPr>
            </a:pPr>
            <a:r>
              <a:rPr sz="1650" b="1">
                <a:solidFill>
                  <a:srgbClr val="13213C"/>
                </a:solidFill>
              </a:rPr>
              <a:t>首屏只讲一个核心产品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489D5A3-2DBE-4F5D-9A25-053CBAF07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057400"/>
            <a:ext cx="32194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84"/>
                </a:solidFill>
              </a:defRPr>
            </a:pPr>
            <a:r>
              <a:rPr sz="1275" b="0">
                <a:solidFill>
                  <a:srgbClr val="657184"/>
                </a:solidFill>
              </a:rPr>
              <a:t>磁吸宠物胸背带的定位清楚，客户不会先面对复杂目录。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791FA58-5292-4301-9BB5-C7F9B6540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028950"/>
            <a:ext cx="3238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132B"/>
          </a:solidFill>
          <a:ln xmlns:a="http://schemas.openxmlformats.org/drawingml/2006/main" w="0">
            <a:solidFill>
              <a:srgbClr val="0B132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9C0AAD-CAD5-4542-B35E-FF2D13107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086100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178B26-DB1B-4AED-A6DD-73CFC9F16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009900"/>
            <a:ext cx="3219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3213C"/>
                </a:solidFill>
              </a:defRPr>
            </a:pPr>
            <a:r>
              <a:rPr sz="1650" b="1">
                <a:solidFill>
                  <a:srgbClr val="13213C"/>
                </a:solidFill>
              </a:rPr>
              <a:t>功能点可以直接理解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4C952E4-B595-4695-B2D9-93151DFAC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352800"/>
            <a:ext cx="32194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84"/>
                </a:solidFill>
              </a:defRPr>
            </a:pPr>
            <a:r>
              <a:rPr sz="1275" b="0">
                <a:solidFill>
                  <a:srgbClr val="657184"/>
                </a:solidFill>
              </a:rPr>
              <a:t>快速解锁、磁吸固定和旋转结构都用简单语言表达。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29BBA59-1152-4BB0-ADFB-B9D7B0BA4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4324350"/>
            <a:ext cx="3238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132B"/>
          </a:solidFill>
          <a:ln xmlns:a="http://schemas.openxmlformats.org/drawingml/2006/main" w="0">
            <a:solidFill>
              <a:srgbClr val="0B132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FBFAC42-EE82-4E2B-B216-7CCD741C4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4381500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8D8E9D0-735E-414E-8584-97C439FA0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305300"/>
            <a:ext cx="3219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3213C"/>
                </a:solidFill>
              </a:defRPr>
            </a:pPr>
            <a:r>
              <a:rPr sz="1650" b="1">
                <a:solidFill>
                  <a:srgbClr val="13213C"/>
                </a:solidFill>
              </a:rPr>
              <a:t>下一步动作明确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0308166-D1C2-4710-A0C0-BAE24A52B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648200"/>
            <a:ext cx="32194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84"/>
                </a:solidFill>
              </a:defRPr>
            </a:pPr>
            <a:r>
              <a:rPr sz="1275" b="0">
                <a:solidFill>
                  <a:srgbClr val="657184"/>
                </a:solidFill>
              </a:rPr>
              <a:t>产品分类和询价入口让消费者与渠道客户都有下一步。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C69B5FA-E0B0-4912-8738-98E17C6D8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29300"/>
            <a:ext cx="10744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6B87"/>
                </a:solidFill>
              </a:defRPr>
            </a:pPr>
            <a:r>
              <a:rPr sz="1875" b="1">
                <a:solidFill>
                  <a:srgbClr val="176B87"/>
                </a:solidFill>
              </a:rPr>
              <a:t>产品越新，页面越需要用场景和功能解释减少理解成本。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6A945E6-0B03-4B3E-A9E1-7B4D52B2F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建站与代运营成功案例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91EC691-8473-44CC-85D5-606A4F42D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70358346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B13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A2185C8-3001-47E5-8531-3BA908F26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4B41A"/>
                </a:solidFill>
              </a:defRPr>
            </a:pPr>
            <a:r>
              <a:rPr sz="1125" b="1">
                <a:solidFill>
                  <a:srgbClr val="F4B41A"/>
                </a:solidFill>
              </a:rPr>
              <a:t>16  技术交付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B93ADE1-77EE-49CF-A1FE-62159B4CA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83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技术团队能把页面、性能和多端体验一起落地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2934EE-CC5D-40A2-B380-745798066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7048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F4B41A"/>
          </a:solidFill>
          <a:ln xmlns:a="http://schemas.openxmlformats.org/drawingml/2006/main" w="0">
            <a:solidFill>
              <a:srgbClr val="F4B41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26A88D-6CCE-43D1-9F04-54BB268FC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95450"/>
            <a:ext cx="2476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F4B41A"/>
                </a:solidFill>
              </a:defRPr>
            </a:pPr>
            <a:r>
              <a:rPr sz="4800" b="1">
                <a:solidFill>
                  <a:srgbClr val="F4B41A"/>
                </a:solidFill>
              </a:rPr>
              <a:t>20+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6699BDB-BF60-4A1F-81C1-E972F4658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955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</a:rPr>
              <a:t>独立站上线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345E05-6ADD-4F45-8808-7DDDC7385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695450"/>
            <a:ext cx="2476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11A3A3"/>
                </a:solidFill>
              </a:defRPr>
            </a:pPr>
            <a:r>
              <a:rPr sz="4800" b="1">
                <a:solidFill>
                  <a:srgbClr val="11A3A3"/>
                </a:solidFill>
              </a:rPr>
              <a:t>3Y+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229BD7B-D33F-4190-83AA-D70089EAF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4955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</a:rPr>
              <a:t>前端开发经验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FCE163-0E25-41EA-8D2F-196B478A3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695450"/>
            <a:ext cx="2857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F4B41A"/>
                </a:solidFill>
              </a:defRPr>
            </a:pPr>
            <a:r>
              <a:rPr sz="4800" b="1">
                <a:solidFill>
                  <a:srgbClr val="F4B41A"/>
                </a:solidFill>
              </a:rPr>
              <a:t>100%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BB8837E-DDAD-44D4-8738-EC184A676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955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</a:rPr>
              <a:t>多端响应式适配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2D2B7E-2DFF-4E02-92E5-A692AC1FE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242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516D"/>
          </a:solidFill>
          <a:ln xmlns:a="http://schemas.openxmlformats.org/drawingml/2006/main" w="0">
            <a:solidFill>
              <a:srgbClr val="42516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20BE01-4234-49A4-B53D-F4218C9FD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433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页面搭建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40DBCE-52EF-4B29-BB52-549CA049E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0"/>
            <a:ext cx="2857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C8D1DF"/>
                </a:solidFill>
              </a:defRPr>
            </a:pPr>
            <a:r>
              <a:rPr sz="1425" b="0">
                <a:solidFill>
                  <a:srgbClr val="C8D1DF"/>
                </a:solidFill>
              </a:rPr>
              <a:t>WordPress 与 Elementor</a:t>
            </a:r>
          </a:p>
          <a:p xmlns:a="http://schemas.openxmlformats.org/drawingml/2006/main">
            <a:pPr algn="l">
              <a:defRPr sz="1425" b="0">
                <a:solidFill>
                  <a:srgbClr val="C8D1DF"/>
                </a:solidFill>
              </a:defRPr>
            </a:pPr>
            <a:r>
              <a:rPr sz="1425" b="0">
                <a:solidFill>
                  <a:srgbClr val="C8D1DF"/>
                </a:solidFill>
              </a:rPr>
              <a:t>Tailwind CSS 与前端交互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1DBDEDB-8B4C-4BC7-B83B-2B15D8FC3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35433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电商与功能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3CF96B4-09D7-46EB-B2EF-DA739A03D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4000500"/>
            <a:ext cx="3143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C8D1DF"/>
                </a:solidFill>
              </a:defRPr>
            </a:pPr>
            <a:r>
              <a:rPr sz="1425" b="0">
                <a:solidFill>
                  <a:srgbClr val="C8D1DF"/>
                </a:solidFill>
              </a:rPr>
              <a:t>Shopify 与 Liquid</a:t>
            </a:r>
          </a:p>
          <a:p xmlns:a="http://schemas.openxmlformats.org/drawingml/2006/main">
            <a:pPr algn="l">
              <a:defRPr sz="1425" b="0">
                <a:solidFill>
                  <a:srgbClr val="C8D1DF"/>
                </a:solidFill>
              </a:defRPr>
            </a:pPr>
            <a:r>
              <a:rPr sz="1425" b="0">
                <a:solidFill>
                  <a:srgbClr val="C8D1DF"/>
                </a:solidFill>
              </a:rPr>
              <a:t>表单、搜索和第三方集成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EE28004-9881-4758-A741-2C625718D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354330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上线质量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DFE857D-7C0B-49EE-9BA8-7EE823074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4000500"/>
            <a:ext cx="3429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C8D1DF"/>
                </a:solidFill>
              </a:defRPr>
            </a:pPr>
            <a:r>
              <a:rPr sz="1425" b="0">
                <a:solidFill>
                  <a:srgbClr val="C8D1DF"/>
                </a:solidFill>
              </a:rPr>
              <a:t>响应式检查</a:t>
            </a:r>
          </a:p>
          <a:p xmlns:a="http://schemas.openxmlformats.org/drawingml/2006/main">
            <a:pPr algn="l">
              <a:defRPr sz="1425" b="0">
                <a:solidFill>
                  <a:srgbClr val="C8D1DF"/>
                </a:solidFill>
              </a:defRPr>
            </a:pPr>
            <a:r>
              <a:rPr sz="1425" b="0">
                <a:solidFill>
                  <a:srgbClr val="C8D1DF"/>
                </a:solidFill>
              </a:rPr>
              <a:t>基础 SEO、缓存和 Cloudflare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B3860AF-E2DC-4E0D-83D0-6A1A44C3B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57800"/>
            <a:ext cx="10972800" cy="704850"/>
          </a:xfrm>
          <a:prstGeom xmlns:a="http://schemas.openxmlformats.org/drawingml/2006/main" prst="roundRect">
            <a:avLst>
              <a:gd name="adj" fmla="val 21622"/>
            </a:avLst>
          </a:prstGeom>
          <a:solidFill xmlns:a="http://schemas.openxmlformats.org/drawingml/2006/main">
            <a:srgbClr val="14213D"/>
          </a:solidFill>
          <a:ln xmlns:a="http://schemas.openxmlformats.org/drawingml/2006/main" w="9525">
            <a:solidFill>
              <a:srgbClr val="42516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4BCEC2F-A539-4C73-9732-52C93AFBD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429250"/>
            <a:ext cx="1047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同一支团队理解页面、代码和运营需求，修改可以更快回到业务目标。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1A52B2C-4EB8-49EB-B8AE-3DA41372C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9B3C4"/>
                </a:solidFill>
              </a:defRPr>
            </a:pPr>
            <a:r>
              <a:rPr sz="975" b="0">
                <a:solidFill>
                  <a:srgbClr val="A9B3C4"/>
                </a:solidFill>
              </a:rPr>
              <a:t>建站与代运营成功案例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2353411-94D2-419A-A8AE-0E32DF250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A9B3C4"/>
                </a:solidFill>
              </a:defRPr>
            </a:pPr>
            <a:r>
              <a:rPr sz="975" b="0">
                <a:solidFill>
                  <a:srgbClr val="A9B3C4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21971828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B80D4C8-E0E8-496E-BE52-9E04E25CC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</a:defRPr>
            </a:pPr>
            <a:r>
              <a:rPr sz="1125" b="1">
                <a:solidFill>
                  <a:srgbClr val="176B87"/>
                </a:solidFill>
              </a:rPr>
              <a:t>17  持续运营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0FB3964-37DE-4397-A5AB-7028DAD09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83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3213C"/>
                </a:solidFill>
              </a:defRPr>
            </a:pPr>
            <a:r>
              <a:rPr sz="3000" b="1">
                <a:solidFill>
                  <a:srgbClr val="13213C"/>
                </a:solidFill>
              </a:rPr>
              <a:t>代运营从上线第一天开始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15347E5-AA4E-4A6C-BDCA-2BE9F9A1D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7048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EDDD79-A296-449D-A419-03E940F0C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3124200"/>
            <a:ext cx="6286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8D7DB"/>
          </a:solidFill>
          <a:ln xmlns:a="http://schemas.openxmlformats.org/drawingml/2006/main" w="0">
            <a:solidFill>
              <a:srgbClr val="C8D7D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F40466-3D46-43F4-9A6F-ED4048D60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067050"/>
            <a:ext cx="2286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62C4BF8-4635-4A82-AF72-0F57E0FB0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124200"/>
            <a:ext cx="6286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8D7DB"/>
          </a:solidFill>
          <a:ln xmlns:a="http://schemas.openxmlformats.org/drawingml/2006/main" w="0">
            <a:solidFill>
              <a:srgbClr val="C8D7D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5DB8A6-C6CD-4F65-91A9-9876A6B0D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3067050"/>
            <a:ext cx="2286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0A3C1B0-0B50-486B-99B6-AE92543A9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124200"/>
            <a:ext cx="6286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8D7DB"/>
          </a:solidFill>
          <a:ln xmlns:a="http://schemas.openxmlformats.org/drawingml/2006/main" w="0">
            <a:solidFill>
              <a:srgbClr val="C8D7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A28239E-E9EB-4F20-816A-3826852D4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67050"/>
            <a:ext cx="2286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ACF4A82-BDF7-493F-A7EA-248EDB712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124200"/>
            <a:ext cx="6286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8D7DB"/>
          </a:solidFill>
          <a:ln xmlns:a="http://schemas.openxmlformats.org/drawingml/2006/main" w="0">
            <a:solidFill>
              <a:srgbClr val="C8D7D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7D3F24E-9E29-4023-BE5C-A33DF86DA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067050"/>
            <a:ext cx="2286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6DDB631-A06B-4C46-BAA2-4339F3193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62200"/>
            <a:ext cx="1885950" cy="186690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11B662F-86F2-4D7A-8D36-B395C214A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5527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4B41A"/>
                </a:solidFill>
              </a:defRPr>
            </a:pPr>
            <a:r>
              <a:rPr sz="1350" b="1">
                <a:solidFill>
                  <a:srgbClr val="F4B41A"/>
                </a:solidFill>
              </a:rPr>
              <a:t>01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EEC835D-5E07-469D-ABF4-448CFDD84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1543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3213C"/>
                </a:solidFill>
              </a:defRPr>
            </a:pPr>
            <a:r>
              <a:rPr sz="1725" b="1">
                <a:solidFill>
                  <a:srgbClr val="13213C"/>
                </a:solidFill>
              </a:rPr>
              <a:t>确定市场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37D3919-5911-4C52-8A07-C7ECD9C49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467100"/>
            <a:ext cx="1562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84"/>
                </a:solidFill>
              </a:defRPr>
            </a:pPr>
            <a:r>
              <a:rPr sz="1275" b="0">
                <a:solidFill>
                  <a:srgbClr val="657184"/>
                </a:solidFill>
              </a:rPr>
              <a:t>重点国家、客户类型和产品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76E2C88-8D23-40FB-82CE-136C47405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362200"/>
            <a:ext cx="1885950" cy="186690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14CFB6C-1235-459F-B977-4C5DC1E0B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5527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4B41A"/>
                </a:solidFill>
              </a:defRPr>
            </a:pPr>
            <a:r>
              <a:rPr sz="1350" b="1">
                <a:solidFill>
                  <a:srgbClr val="F4B41A"/>
                </a:solidFill>
              </a:rPr>
              <a:t>02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F2CDE85-C662-439E-9E8B-C04629AF6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009900"/>
            <a:ext cx="1543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3213C"/>
                </a:solidFill>
              </a:defRPr>
            </a:pPr>
            <a:r>
              <a:rPr sz="1725" b="1">
                <a:solidFill>
                  <a:srgbClr val="13213C"/>
                </a:solidFill>
              </a:rPr>
              <a:t>补齐内容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04B0E22-9714-4D3A-9962-A9AD629F6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467100"/>
            <a:ext cx="1562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84"/>
                </a:solidFill>
              </a:defRPr>
            </a:pPr>
            <a:r>
              <a:rPr sz="1275" b="0">
                <a:solidFill>
                  <a:srgbClr val="657184"/>
                </a:solidFill>
              </a:rPr>
              <a:t>产品页、案例和落地页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09C6464-4EBD-4516-92A8-8611C9283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362200"/>
            <a:ext cx="1885950" cy="186690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12974A5-BC43-4D42-85F9-34640EA14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25527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4B41A"/>
                </a:solidFill>
              </a:defRPr>
            </a:pPr>
            <a:r>
              <a:rPr sz="1350" b="1">
                <a:solidFill>
                  <a:srgbClr val="F4B41A"/>
                </a:solidFill>
              </a:rPr>
              <a:t>03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5D54D6B-34BA-4F66-BE66-D133E7D91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3009900"/>
            <a:ext cx="1543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3213C"/>
                </a:solidFill>
              </a:defRPr>
            </a:pPr>
            <a:r>
              <a:rPr sz="1725" b="1">
                <a:solidFill>
                  <a:srgbClr val="13213C"/>
                </a:solidFill>
              </a:rPr>
              <a:t>获得访问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D2BD203-35DC-4181-8151-F10E77D40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3467100"/>
            <a:ext cx="1562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84"/>
                </a:solidFill>
              </a:defRPr>
            </a:pPr>
            <a:r>
              <a:rPr sz="1275" b="0">
                <a:solidFill>
                  <a:srgbClr val="657184"/>
                </a:solidFill>
              </a:rPr>
              <a:t>SEO、内容和广告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4B317D3-9114-462B-9AC3-1B737DD42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362200"/>
            <a:ext cx="1885950" cy="186690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7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A6E3B39-82D8-4C01-AF36-00B33FADC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5527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4B41A"/>
                </a:solidFill>
              </a:defRPr>
            </a:pPr>
            <a:r>
              <a:rPr sz="1350" b="1">
                <a:solidFill>
                  <a:srgbClr val="F4B41A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334244D-F63C-45EF-AB9C-C0B572B35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3009900"/>
            <a:ext cx="1543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3213C"/>
                </a:solidFill>
              </a:defRPr>
            </a:pPr>
            <a:r>
              <a:rPr sz="1725" b="1">
                <a:solidFill>
                  <a:srgbClr val="13213C"/>
                </a:solidFill>
              </a:rPr>
              <a:t>记录联系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AB18522-72F6-4B36-9F6F-DB85A776E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3467100"/>
            <a:ext cx="1562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84"/>
                </a:solidFill>
              </a:defRPr>
            </a:pPr>
            <a:r>
              <a:rPr sz="1275" b="0">
                <a:solidFill>
                  <a:srgbClr val="657184"/>
                </a:solidFill>
              </a:rPr>
              <a:t>表单、邮箱和 WhatsApp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B1817DE-0287-4665-87E2-EA0E17E21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2362200"/>
            <a:ext cx="1885950" cy="186690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7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42ADA43-9219-49FF-B41E-8F50EF707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25527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4B41A"/>
                </a:solidFill>
              </a:defRPr>
            </a:pPr>
            <a:r>
              <a:rPr sz="1350" b="1">
                <a:solidFill>
                  <a:srgbClr val="F4B41A"/>
                </a:solidFill>
              </a:rPr>
              <a:t>05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7944C9A-6E37-4ADF-9012-1AB2E6F93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3009900"/>
            <a:ext cx="1543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3213C"/>
                </a:solidFill>
              </a:defRPr>
            </a:pPr>
            <a:r>
              <a:rPr sz="1725" b="1">
                <a:solidFill>
                  <a:srgbClr val="13213C"/>
                </a:solidFill>
              </a:rPr>
              <a:t>持续优化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E23F66E-323A-459E-8F62-1DFBE68A4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3467100"/>
            <a:ext cx="1562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84"/>
                </a:solidFill>
              </a:defRPr>
            </a:pPr>
            <a:r>
              <a:rPr sz="1275" b="0">
                <a:solidFill>
                  <a:srgbClr val="657184"/>
                </a:solidFill>
              </a:rPr>
              <a:t>看真实询盘并调整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FF3478E-FA5D-4A90-99CA-5CF798B33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86300"/>
            <a:ext cx="10972800" cy="1143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0B132B"/>
          </a:solidFill>
          <a:ln xmlns:a="http://schemas.openxmlformats.org/drawingml/2006/main" w="0">
            <a:solidFill>
              <a:srgbClr val="0B132B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FEFE65B-15B0-4F09-9076-8F0C1B05E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95850"/>
            <a:ext cx="10439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建站团队和运营团队使用同一套页面与数据。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45B9E21-E873-4958-A5A2-031B1F656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334000"/>
            <a:ext cx="10439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C8D1DF"/>
                </a:solidFill>
              </a:defRPr>
            </a:pPr>
            <a:r>
              <a:rPr sz="1500" b="0">
                <a:solidFill>
                  <a:srgbClr val="C8D1DF"/>
                </a:solidFill>
              </a:rPr>
              <a:t>问题可以直接回到内容、功能和流量来源，减少反复沟通。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217EE9C-94CB-4E96-ADD8-A80A8CEEB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建站与代运营成功案例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FD21BDF-EFC5-4284-9AE1-C7589B68B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3253819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7F5166D-C405-40EB-BFCE-62C61066A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</a:defRPr>
            </a:pPr>
            <a:r>
              <a:rPr sz="1125" b="1">
                <a:solidFill>
                  <a:srgbClr val="176B87"/>
                </a:solidFill>
              </a:rPr>
              <a:t>18  数据复盘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36593B5-C20C-4747-AFFD-C6E5BE5A3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83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3213C"/>
                </a:solidFill>
              </a:defRPr>
            </a:pPr>
            <a:r>
              <a:rPr sz="3000" b="1">
                <a:solidFill>
                  <a:srgbClr val="13213C"/>
                </a:solidFill>
              </a:rPr>
              <a:t>每月看真实询盘，不把点击当成交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6182F1-FAFA-45D8-8AB7-642ADAC46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7048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3DDB894-76FC-4873-B4BD-CD61545D4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00200"/>
            <a:ext cx="666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57184"/>
                </a:solidFill>
              </a:defRPr>
            </a:pPr>
            <a:r>
              <a:rPr sz="1650" b="0">
                <a:solidFill>
                  <a:srgbClr val="657184"/>
                </a:solidFill>
              </a:rPr>
              <a:t>指标从访问逐步收窄到有效询盘。每一级都有对应的数据来源。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5D6A68B-E45B-4DE7-85CF-25435C9BD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5905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DCEEF0"/>
          </a:solidFill>
          <a:ln xmlns:a="http://schemas.openxmlformats.org/drawingml/2006/main" w="0">
            <a:solidFill>
              <a:srgbClr val="DCEEF0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F2CE14E-E0F2-44D4-A465-CBF4F6617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362200"/>
            <a:ext cx="133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3213C"/>
                </a:solidFill>
              </a:defRPr>
            </a:pPr>
            <a:r>
              <a:rPr sz="1500" b="1">
                <a:solidFill>
                  <a:srgbClr val="13213C"/>
                </a:solidFill>
              </a:rPr>
              <a:t>曝光与访问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E88BC16-70F5-4081-B382-3C754077B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1225" y="2381250"/>
            <a:ext cx="4143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13213C"/>
                </a:solidFill>
              </a:defRPr>
            </a:pPr>
            <a:r>
              <a:rPr sz="1200" b="0">
                <a:solidFill>
                  <a:srgbClr val="13213C"/>
                </a:solidFill>
              </a:rPr>
              <a:t>GSC、GA4、广告平台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B183733-11EB-42AD-A0F9-36AEE9C6F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009900"/>
            <a:ext cx="5143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B7DDE0"/>
          </a:solidFill>
          <a:ln xmlns:a="http://schemas.openxmlformats.org/drawingml/2006/main" w="0">
            <a:solidFill>
              <a:srgbClr val="B7DDE0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DBDDB0A-F909-48BF-A97B-418C58754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105150"/>
            <a:ext cx="133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3213C"/>
                </a:solidFill>
              </a:defRPr>
            </a:pPr>
            <a:r>
              <a:rPr sz="1500" b="1">
                <a:solidFill>
                  <a:srgbClr val="13213C"/>
                </a:solidFill>
              </a:rPr>
              <a:t>页面互动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66BE14C-4F49-4838-8D77-BF4767982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225" y="3124200"/>
            <a:ext cx="3381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13213C"/>
                </a:solidFill>
              </a:defRPr>
            </a:pPr>
            <a:r>
              <a:rPr sz="1200" b="0">
                <a:solidFill>
                  <a:srgbClr val="13213C"/>
                </a:solidFill>
              </a:rPr>
              <a:t>目标页、按钮、资料下载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44CA1B-00ED-47A9-B47D-0680C2B53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752850"/>
            <a:ext cx="4381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6FC3C3"/>
          </a:solidFill>
          <a:ln xmlns:a="http://schemas.openxmlformats.org/drawingml/2006/main" w="0">
            <a:solidFill>
              <a:srgbClr val="6FC3C3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38093F2-D348-4C65-92A3-55605027D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848100"/>
            <a:ext cx="133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3213C"/>
                </a:solidFill>
              </a:defRPr>
            </a:pPr>
            <a:r>
              <a:rPr sz="1500" b="1">
                <a:solidFill>
                  <a:srgbClr val="13213C"/>
                </a:solidFill>
              </a:rPr>
              <a:t>联系行为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4B1157F-4C98-425C-942B-10AA23193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3867150"/>
            <a:ext cx="2619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13213C"/>
                </a:solidFill>
              </a:defRPr>
            </a:pPr>
            <a:r>
              <a:rPr sz="1200" b="0">
                <a:solidFill>
                  <a:srgbClr val="13213C"/>
                </a:solidFill>
              </a:rPr>
              <a:t>表单、邮箱、WhatsApp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89DF788-F204-49D6-A99A-F2960EBDF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495800"/>
            <a:ext cx="3619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DC45B83-D6F5-4918-93D6-9F660A7A3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4591050"/>
            <a:ext cx="133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有效询盘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3369AAF-B7ED-45DB-A247-261AAAD4E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4610100"/>
            <a:ext cx="1857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</a:rPr>
              <a:t>国家、公司与需求匹配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7CE6028-042C-4E51-9D59-889E4B5F3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1981200"/>
            <a:ext cx="4533900" cy="3333750"/>
          </a:xfrm>
          <a:prstGeom xmlns:a="http://schemas.openxmlformats.org/drawingml/2006/main" prst="roundRect">
            <a:avLst>
              <a:gd name="adj" fmla="val 5143"/>
            </a:avLst>
          </a:prstGeom>
          <a:solidFill xmlns:a="http://schemas.openxmlformats.org/drawingml/2006/main">
            <a:srgbClr val="F6F3EC"/>
          </a:solidFill>
          <a:ln xmlns:a="http://schemas.openxmlformats.org/drawingml/2006/main" w="9525">
            <a:solidFill>
              <a:srgbClr val="D9DEE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FAAEFDD-6524-488E-9671-12EF36F0D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247900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3213C"/>
                </a:solidFill>
              </a:defRPr>
            </a:pPr>
            <a:r>
              <a:rPr sz="1950" b="1">
                <a:solidFill>
                  <a:srgbClr val="13213C"/>
                </a:solidFill>
              </a:rPr>
              <a:t>至少结合两类证据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20CEC68-A104-4C92-9914-911EE794C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2857500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4B41A"/>
          </a:solidFill>
          <a:ln xmlns:a="http://schemas.openxmlformats.org/drawingml/2006/main" w="0">
            <a:solidFill>
              <a:srgbClr val="F4B41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BE77D4A-08BE-4D1F-816A-EC5687392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800350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客户邮件中的国家与需求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1BFED60-CDD0-4E0F-9CDB-A7609518D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314700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4B41A"/>
          </a:solidFill>
          <a:ln xmlns:a="http://schemas.openxmlformats.org/drawingml/2006/main" w="0">
            <a:solidFill>
              <a:srgbClr val="F4B41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3F7FEA4-69BB-48A9-9029-ADFDA1B05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257550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广告关键词和搜索词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6A05B07-FAE4-4BB7-A5ED-F3665A6B3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771900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FE32140-03B0-4D3D-806E-EFD94A899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714750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GA4 的渠道与落地页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CC3EA22-0A4F-4883-8278-5295419E2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4229100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19AA02E-2412-4CE9-9A0F-62C838087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4171950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网站页面与联系入口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3D02C59-F624-4FB8-A67F-3B4DCEC84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4686300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6E861D3-0368-4F30-B72F-C1C77A201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4629150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客户业务与产品匹配度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A256084-89B2-4B45-8724-DCF840F55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5581650"/>
            <a:ext cx="4533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6B87"/>
                </a:solidFill>
              </a:defRPr>
            </a:pPr>
            <a:r>
              <a:rPr sz="1425" b="1">
                <a:solidFill>
                  <a:srgbClr val="176B87"/>
                </a:solidFill>
              </a:rPr>
              <a:t>没有可用数据时明确标记未评估，不补出推测结论。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1224FAF-A097-4917-84AB-858C0EDAD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建站与代运营成功案例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ED4A6A3-07B8-4DC2-BBC4-18E939B49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93809739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744AAAA-A19A-41EC-84E3-DDD2B6D69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</a:defRPr>
            </a:pPr>
            <a:r>
              <a:rPr sz="1125" b="1">
                <a:solidFill>
                  <a:srgbClr val="176B87"/>
                </a:solidFill>
              </a:rPr>
              <a:t>01  商业目标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93A2372-97FD-4BBB-AA22-C63A02DED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83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3213C"/>
                </a:solidFill>
              </a:defRPr>
            </a:pPr>
            <a:r>
              <a:rPr sz="3000" b="1">
                <a:solidFill>
                  <a:srgbClr val="13213C"/>
                </a:solidFill>
              </a:rPr>
              <a:t>老板需要的是能承接询盘的网站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9C3A0F3-0A51-461D-A56F-97038662F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7048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75187A-C3D5-4EC4-ADE2-3F1786FB3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57184"/>
                </a:solidFill>
              </a:defRPr>
            </a:pPr>
            <a:r>
              <a:rPr sz="1800" b="0">
                <a:solidFill>
                  <a:srgbClr val="657184"/>
                </a:solidFill>
              </a:rPr>
              <a:t>网站负责第一印象和需求承接。代运营让目标客户持续看到网站，并把每一次联系变成可追踪的数据。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E68A92-297D-455C-AF67-C646423FD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5575" y="3657600"/>
            <a:ext cx="100965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D6DC"/>
          </a:solidFill>
          <a:ln xmlns:a="http://schemas.openxmlformats.org/drawingml/2006/main" w="0">
            <a:solidFill>
              <a:srgbClr val="C9D6DC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36005E-7B70-47BF-810D-30EA886B0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3600450"/>
            <a:ext cx="228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99F9E85-AEE6-4991-83EC-5E9229D81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3657600"/>
            <a:ext cx="100965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D6DC"/>
          </a:solidFill>
          <a:ln xmlns:a="http://schemas.openxmlformats.org/drawingml/2006/main" w="0">
            <a:solidFill>
              <a:srgbClr val="C9D6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3B7471A-5EC2-41DB-9902-1D0E3E66F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76975" y="3600450"/>
            <a:ext cx="228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220598-AEA6-4867-9367-0588F6DBD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8175" y="3657600"/>
            <a:ext cx="100965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D6DC"/>
          </a:solidFill>
          <a:ln xmlns:a="http://schemas.openxmlformats.org/drawingml/2006/main" w="0">
            <a:solidFill>
              <a:srgbClr val="C9D6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AB99730-136F-4942-BE1A-F2E0140D6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3600450"/>
            <a:ext cx="228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36FB484-DB83-414B-8EE7-6C7EAFAB3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05100"/>
            <a:ext cx="2381250" cy="2019300"/>
          </a:xfrm>
          <a:prstGeom xmlns:a="http://schemas.openxmlformats.org/drawingml/2006/main" prst="roundRect">
            <a:avLst>
              <a:gd name="adj" fmla="val 84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0375D7-C509-459F-AB92-5C8E9FC8C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146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4B41A"/>
                </a:solidFill>
              </a:defRPr>
            </a:pPr>
            <a:r>
              <a:rPr sz="1875" b="1">
                <a:solidFill>
                  <a:srgbClr val="F4B41A"/>
                </a:solidFill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667BC8-F941-43CB-A1D0-DD86F7060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429000"/>
            <a:ext cx="2019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3213C"/>
                </a:solidFill>
              </a:defRPr>
            </a:pPr>
            <a:r>
              <a:rPr sz="1650" b="1">
                <a:solidFill>
                  <a:srgbClr val="13213C"/>
                </a:solidFill>
              </a:rPr>
              <a:t>被目标客户看到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1976A71-CB4F-47BB-96F8-871D7829F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886200"/>
            <a:ext cx="19621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84"/>
                </a:solidFill>
              </a:defRPr>
            </a:pPr>
            <a:r>
              <a:rPr sz="1275" b="0">
                <a:solidFill>
                  <a:srgbClr val="657184"/>
                </a:solidFill>
              </a:rPr>
              <a:t>SEO、内容和广告带来有效访问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568ADA0-CFBD-4669-9EBF-E8419FC71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705100"/>
            <a:ext cx="2381250" cy="2019300"/>
          </a:xfrm>
          <a:prstGeom xmlns:a="http://schemas.openxmlformats.org/drawingml/2006/main" prst="roundRect">
            <a:avLst>
              <a:gd name="adj" fmla="val 84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5896E4E-AC5B-49AB-8101-12A89301A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9146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4B41A"/>
                </a:solidFill>
              </a:defRPr>
            </a:pPr>
            <a:r>
              <a:rPr sz="1875" b="1">
                <a:solidFill>
                  <a:srgbClr val="F4B41A"/>
                </a:solidFill>
              </a:rPr>
              <a:t>02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E491376-E046-4C56-8976-8679FF7C5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429000"/>
            <a:ext cx="2019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3213C"/>
                </a:solidFill>
              </a:defRPr>
            </a:pPr>
            <a:r>
              <a:rPr sz="1650" b="1">
                <a:solidFill>
                  <a:srgbClr val="13213C"/>
                </a:solidFill>
              </a:rPr>
              <a:t>看懂产品与能力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D241D92-A06B-465B-A9E6-15AB9577A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886200"/>
            <a:ext cx="19621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84"/>
                </a:solidFill>
              </a:defRPr>
            </a:pPr>
            <a:r>
              <a:rPr sz="1275" b="0">
                <a:solidFill>
                  <a:srgbClr val="657184"/>
                </a:solidFill>
              </a:rPr>
              <a:t>页面结构让客户快速找到答案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3A8D5A5-7D57-48D3-B631-CB9DBC824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705100"/>
            <a:ext cx="2381250" cy="2019300"/>
          </a:xfrm>
          <a:prstGeom xmlns:a="http://schemas.openxmlformats.org/drawingml/2006/main" prst="roundRect">
            <a:avLst>
              <a:gd name="adj" fmla="val 84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EE4CE5D-6120-4C70-9DF1-00BB6BD6C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9146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4B41A"/>
                </a:solidFill>
              </a:defRPr>
            </a:pPr>
            <a:r>
              <a:rPr sz="1875" b="1">
                <a:solidFill>
                  <a:srgbClr val="F4B41A"/>
                </a:solidFill>
              </a:rPr>
              <a:t>03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F28D737-82BE-4098-8F55-60AA97823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429000"/>
            <a:ext cx="2019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3213C"/>
                </a:solidFill>
              </a:defRPr>
            </a:pPr>
            <a:r>
              <a:rPr sz="1650" b="1">
                <a:solidFill>
                  <a:srgbClr val="13213C"/>
                </a:solidFill>
              </a:rPr>
              <a:t>愿意发起联系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D4CA507-033F-4255-8CD2-F4227E0B9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886200"/>
            <a:ext cx="19621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84"/>
                </a:solidFill>
              </a:defRPr>
            </a:pPr>
            <a:r>
              <a:rPr sz="1275" b="0">
                <a:solidFill>
                  <a:srgbClr val="657184"/>
                </a:solidFill>
              </a:rPr>
              <a:t>表单、邮箱和 WhatsApp 随时可用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7FF94B5-D291-44D3-9323-94ABFF748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705100"/>
            <a:ext cx="2381250" cy="2019300"/>
          </a:xfrm>
          <a:prstGeom xmlns:a="http://schemas.openxmlformats.org/drawingml/2006/main" prst="roundRect">
            <a:avLst>
              <a:gd name="adj" fmla="val 84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EE7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3FD2A57-D3B6-4156-BA72-309154188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9146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4B41A"/>
                </a:solidFill>
              </a:defRPr>
            </a:pPr>
            <a:r>
              <a:rPr sz="1875" b="1">
                <a:solidFill>
                  <a:srgbClr val="F4B41A"/>
                </a:solidFill>
              </a:rPr>
              <a:t>04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90A89E5-B523-449B-A223-E204E6CC7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429000"/>
            <a:ext cx="2019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3213C"/>
                </a:solidFill>
              </a:defRPr>
            </a:pPr>
            <a:r>
              <a:rPr sz="1650" b="1">
                <a:solidFill>
                  <a:srgbClr val="13213C"/>
                </a:solidFill>
              </a:rPr>
              <a:t>运营团队复盘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1F93DA4-4170-4066-BEF3-09B64B338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886200"/>
            <a:ext cx="19621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84"/>
                </a:solidFill>
              </a:defRPr>
            </a:pPr>
            <a:r>
              <a:rPr sz="1275" b="0">
                <a:solidFill>
                  <a:srgbClr val="657184"/>
                </a:solidFill>
              </a:rPr>
              <a:t>根据真实询盘继续改页面和投放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E24AF8A-5540-47A1-9FF0-9D49DB8C3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34000"/>
            <a:ext cx="1047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6B87"/>
                </a:solidFill>
              </a:defRPr>
            </a:pPr>
            <a:r>
              <a:rPr sz="2100" b="1">
                <a:solidFill>
                  <a:srgbClr val="176B87"/>
                </a:solidFill>
              </a:rPr>
              <a:t>建站解决起点。持续运营决定网站能否长期产生业务价值。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5543D12-A549-44EF-BF3D-CA67A3238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建站与代运营成功案例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6D81B4C-20AD-4907-BBF8-FD5CE4519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13612309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2D471B5-B600-4B74-AC96-88029B776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</a:defRPr>
            </a:pPr>
            <a:r>
              <a:rPr sz="1125" b="1">
                <a:solidFill>
                  <a:srgbClr val="176B87"/>
                </a:solidFill>
              </a:rPr>
              <a:t>19  合作方式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F13998A-DCF7-40E5-B40B-50E36463B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83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3213C"/>
                </a:solidFill>
              </a:defRPr>
            </a:pPr>
            <a:r>
              <a:rPr sz="3000" b="1">
                <a:solidFill>
                  <a:srgbClr val="13213C"/>
                </a:solidFill>
              </a:rPr>
              <a:t>建站和代运营可以按阶段启动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CF3AB67-2F2E-47CD-9B4A-7FB6739A1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7048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92AE1C9-5FC5-4A97-BFEF-AF8DC1CAF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81150"/>
            <a:ext cx="9906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57184"/>
                </a:solidFill>
              </a:defRPr>
            </a:pPr>
            <a:r>
              <a:rPr sz="1650" b="0">
                <a:solidFill>
                  <a:srgbClr val="657184"/>
                </a:solidFill>
              </a:rPr>
              <a:t>先上线，再根据数据逐步增加投入。也可以把建站和后续运营一次交给我们。</a:t>
            </a:r>
          </a:p>
        </p:txBody>
      </p:sp>
      <p:graphicFrame>
        <p:nvGraphicFramePr>
          <p:cNvPr id="13" name=""/>
          <p:cNvGraphicFramePr/>
          <p:nvPr/>
        </p:nvGraphicFramePr>
        <p:xfrm>
          <a:off xmlns:a="http://schemas.openxmlformats.org/drawingml/2006/main" x="609600" y="2247900"/>
          <a:ext xmlns:a="http://schemas.openxmlformats.org/drawingml/2006/main" cx="10972800" cy="3371850"/>
        </p:xfrm>
        <a:graphic xmlns:a="http://schemas.openxmlformats.org/drawingml/2006/main">
          <a:graphicData uri="http://schemas.openxmlformats.org/drawingml/2006/table">
            <a:tbl>
              <a:tblPr firstRow="1" bandRow="1"/>
              <a:tblGrid>
                <a:gridCol w="3657600"/>
                <a:gridCol w="3657600"/>
                <a:gridCol w="3657600"/>
              </a:tblGrid>
              <a:tr h="561975"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FFFFF"/>
                          </a:solidFill>
                        </a:rPr>
                        <a:t>网站上线</a:t>
                      </a:r>
                    </a:p>
                  </a:txBody>
                  <a:tcPr marL="91440" marR="91440" marT="45720" marB="45720">
                    <a:solidFill>
                      <a:srgbClr val="0B13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FFFFF"/>
                          </a:solidFill>
                        </a:rPr>
                        <a:t>增长运营</a:t>
                      </a:r>
                    </a:p>
                  </a:txBody>
                  <a:tcPr marL="91440" marR="91440" marT="45720" marB="45720">
                    <a:solidFill>
                      <a:srgbClr val="0B13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1">
                          <a:solidFill>
                            <a:srgbClr val="FFFFFF"/>
                          </a:solidFill>
                        </a:rPr>
                        <a:t>全案代运营</a:t>
                      </a:r>
                    </a:p>
                  </a:txBody>
                  <a:tcPr marL="91440" marR="91440" marT="45720" marB="45720">
                    <a:solidFill>
                      <a:srgbClr val="0B132B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3213C"/>
                          </a:solidFill>
                        </a:rPr>
                        <a:t>网站结构与重点页面</a:t>
                      </a:r>
                    </a:p>
                  </a:txBody>
                  <a:tcPr marL="171450" marR="171450" marT="114300" marB="95250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3213C"/>
                          </a:solidFill>
                        </a:rPr>
                        <a:t>内容计划与 SEO 页面</a:t>
                      </a:r>
                    </a:p>
                  </a:txBody>
                  <a:tcPr marL="171450" marR="171450" marT="114300" marB="95250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3213C"/>
                          </a:solidFill>
                        </a:rPr>
                        <a:t>建站与持续内容</a:t>
                      </a:r>
                    </a:p>
                  </a:txBody>
                  <a:tcPr marL="171450" marR="171450" marT="114300" marB="95250"/>
                </a:tc>
              </a:tr>
              <a:tr h="561975"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3213C"/>
                          </a:solidFill>
                        </a:rPr>
                        <a:t>响应式与前端功能</a:t>
                      </a:r>
                    </a:p>
                  </a:txBody>
                  <a:tcPr marL="171450" marR="171450" marT="114300" marB="95250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3213C"/>
                          </a:solidFill>
                        </a:rPr>
                        <a:t>产品页和落地页优化</a:t>
                      </a:r>
                    </a:p>
                  </a:txBody>
                  <a:tcPr marL="171450" marR="171450" marT="114300" marB="95250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3213C"/>
                          </a:solidFill>
                        </a:rPr>
                        <a:t>SEO 与广告执行</a:t>
                      </a:r>
                    </a:p>
                  </a:txBody>
                  <a:tcPr marL="171450" marR="171450" marT="114300" marB="95250"/>
                </a:tc>
              </a:tr>
              <a:tr h="561975"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3213C"/>
                          </a:solidFill>
                        </a:rPr>
                        <a:t>基础 SEO 与上线检查</a:t>
                      </a:r>
                    </a:p>
                  </a:txBody>
                  <a:tcPr marL="171450" marR="171450" marT="114300" marB="95250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3213C"/>
                          </a:solidFill>
                        </a:rPr>
                        <a:t>数据追踪与月度复盘</a:t>
                      </a:r>
                    </a:p>
                  </a:txBody>
                  <a:tcPr marL="171450" marR="171450" marT="114300" marB="95250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3213C"/>
                          </a:solidFill>
                        </a:rPr>
                        <a:t>表单和询盘追踪</a:t>
                      </a:r>
                    </a:p>
                  </a:txBody>
                  <a:tcPr marL="171450" marR="171450" marT="114300" marB="95250"/>
                </a:tc>
              </a:tr>
              <a:tr h="561975"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3213C"/>
                          </a:solidFill>
                        </a:rPr>
                        <a:t>表单与联系入口</a:t>
                      </a:r>
                    </a:p>
                  </a:txBody>
                  <a:tcPr marL="171450" marR="171450" marT="114300" marB="95250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3213C"/>
                          </a:solidFill>
                        </a:rPr>
                        <a:t>按真实询盘调整</a:t>
                      </a:r>
                    </a:p>
                  </a:txBody>
                  <a:tcPr marL="171450" marR="171450" marT="114300" marB="95250"/>
                </a:tc>
                <a:tc>
                  <a:txBody>
                    <a:bodyPr/>
                    <a:lstStyle/>
                    <a:p>
                      <a:r>
                        <a:rPr sz="1275">
                          <a:solidFill>
                            <a:srgbClr val="13213C"/>
                          </a:solidFill>
                        </a:rPr>
                        <a:t>月度优化与报告</a:t>
                      </a:r>
                    </a:p>
                  </a:txBody>
                  <a:tcPr marL="171450" marR="171450" marT="114300" marB="95250"/>
                </a:tc>
              </a:tr>
              <a:tr h="561975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76B87"/>
                          </a:solidFill>
                        </a:rPr>
                        <a:t>适合先建立海外网站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76B87"/>
                          </a:solidFill>
                        </a:rPr>
                        <a:t>适合已有网站继续增长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76B87"/>
                          </a:solidFill>
                        </a:rPr>
                        <a:t>适合长期交给团队负责</a:t>
                      </a:r>
                    </a:p>
                  </a:txBody>
                  <a:tcPr marL="91440" marR="91440" marT="45720" marB="45720">
                    <a:solidFill>
                      <a:srgbClr val="DCEEF0"/>
                    </a:solidFill>
                  </a:tcPr>
                </a:tc>
              </a:tr>
            </a:tbl>
          </a:graphicData>
        </a:graphic>
      </p:graphicFrame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A242326-D0DD-48DF-80AA-F0227DAE2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0"/>
            <a:ext cx="10972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方案范围按产品数量、语言数量和运营目标确认。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02DE35C-164D-4913-A931-B17C49B80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建站与代运营成功案例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81FC24-92C0-4266-B704-D9EE0A2F1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937223183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0B13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3C830A8-89D3-4B3A-9D71-C8FED585F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4B41A"/>
                </a:solidFill>
              </a:defRPr>
            </a:pPr>
            <a:r>
              <a:rPr sz="1125" b="1">
                <a:solidFill>
                  <a:srgbClr val="F4B41A"/>
                </a:solidFill>
              </a:rPr>
              <a:t>20  下一步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FA06913-8B29-447A-9093-3DEB16CFD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83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先用一次网站诊断确定首月方案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FDFC48B-7058-43EF-9569-4E4C78283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7048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F4B41A"/>
          </a:solidFill>
          <a:ln xmlns:a="http://schemas.openxmlformats.org/drawingml/2006/main" w="0">
            <a:solidFill>
              <a:srgbClr val="F4B41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9F7207-CBE0-49A6-B4B0-A7DB6601C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52600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请提供 3 项信息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3D11B51-B97D-4A97-8ECC-FF9CEF875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40005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4B41A"/>
          </a:solidFill>
          <a:ln xmlns:a="http://schemas.openxmlformats.org/drawingml/2006/main" w="0">
            <a:solidFill>
              <a:srgbClr val="F4B41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59D370-D97A-42D8-9374-7BB23EC40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132B"/>
                </a:solidFill>
              </a:defRPr>
            </a:pPr>
            <a:r>
              <a:rPr sz="1350" b="1">
                <a:solidFill>
                  <a:srgbClr val="0B132B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BA6BFA-E234-4906-946A-DFC3EF60B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419350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6DEEA"/>
                </a:solidFill>
              </a:defRPr>
            </a:pPr>
            <a:r>
              <a:rPr sz="1650" b="0">
                <a:solidFill>
                  <a:srgbClr val="D6DEEA"/>
                </a:solidFill>
              </a:rPr>
              <a:t>现有网站或产品资料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7453C1-0813-4E7C-A8F7-299072C31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24200"/>
            <a:ext cx="40005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4B41A"/>
          </a:solidFill>
          <a:ln xmlns:a="http://schemas.openxmlformats.org/drawingml/2006/main" w="0">
            <a:solidFill>
              <a:srgbClr val="F4B41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F45A841-5126-489C-982D-D532B382D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194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132B"/>
                </a:solidFill>
              </a:defRPr>
            </a:pPr>
            <a:r>
              <a:rPr sz="1350" b="1">
                <a:solidFill>
                  <a:srgbClr val="0B132B"/>
                </a:solidFill>
              </a:rP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2CF1883-898A-4F4A-8191-C960ED034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162300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6DEEA"/>
                </a:solidFill>
              </a:defRPr>
            </a:pPr>
            <a:r>
              <a:rPr sz="1650" b="0">
                <a:solidFill>
                  <a:srgbClr val="D6DEEA"/>
                </a:solidFill>
              </a:rPr>
              <a:t>重点产品和目标国家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BC137BB-F5B0-4640-B03F-47D5B6B29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67150"/>
            <a:ext cx="40005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4B41A"/>
          </a:solidFill>
          <a:ln xmlns:a="http://schemas.openxmlformats.org/drawingml/2006/main" w="0">
            <a:solidFill>
              <a:srgbClr val="F4B41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7AA1D01-D1BF-42E7-BEFE-B3D38DE33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132B"/>
                </a:solidFill>
              </a:defRPr>
            </a:pPr>
            <a:r>
              <a:rPr sz="1350" b="1">
                <a:solidFill>
                  <a:srgbClr val="0B132B"/>
                </a:solidFill>
              </a:rPr>
              <a:t>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033B35A-ED40-4583-BF20-C549D69D7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905250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6DEEA"/>
                </a:solidFill>
              </a:defRPr>
            </a:pPr>
            <a:r>
              <a:rPr sz="1650" b="0">
                <a:solidFill>
                  <a:srgbClr val="D6DEEA"/>
                </a:solidFill>
              </a:rPr>
              <a:t>希望获得的客户类型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6B5F9BD-1F6D-4EBA-9B6A-12B736F16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1619250"/>
            <a:ext cx="5791200" cy="3771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3EDDF3B-D63A-440B-B1CF-9D4B6B8F8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98120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3213C"/>
                </a:solidFill>
              </a:defRPr>
            </a:pPr>
            <a:r>
              <a:rPr sz="2250" b="1">
                <a:solidFill>
                  <a:srgbClr val="13213C"/>
                </a:solidFill>
              </a:rPr>
              <a:t>你会拿到 3 项结果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061781D-0E36-4C9A-B4ED-200F1FF21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724150"/>
            <a:ext cx="57150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4B41A"/>
          </a:solidFill>
          <a:ln xmlns:a="http://schemas.openxmlformats.org/drawingml/2006/main" w="0">
            <a:solidFill>
              <a:srgbClr val="F4B41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1253103-BC13-49E0-908B-6FCDCA6ED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479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3213C"/>
                </a:solidFill>
              </a:defRPr>
            </a:pPr>
            <a:r>
              <a:rPr sz="1650" b="1">
                <a:solidFill>
                  <a:srgbClr val="13213C"/>
                </a:solidFill>
              </a:rPr>
              <a:t>页面优先级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66E2013-9CE9-4135-9AEF-1E3B89031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971800"/>
            <a:ext cx="449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84"/>
                </a:solidFill>
              </a:defRPr>
            </a:pPr>
            <a:r>
              <a:rPr sz="1275" b="0">
                <a:solidFill>
                  <a:srgbClr val="657184"/>
                </a:solidFill>
              </a:rPr>
              <a:t>先做哪些页面，哪些内容需要补齐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E383AAD-1FD3-49F3-9BFE-833275AD1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505200"/>
            <a:ext cx="57150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B0138AB-E0A1-496D-BE44-4847E9FED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42900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3213C"/>
                </a:solidFill>
              </a:defRPr>
            </a:pPr>
            <a:r>
              <a:rPr sz="1650" b="1">
                <a:solidFill>
                  <a:srgbClr val="13213C"/>
                </a:solidFill>
              </a:rPr>
              <a:t>首月运营计划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4A20D46-495A-4E61-A67A-CD89F2FD2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752850"/>
            <a:ext cx="449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84"/>
                </a:solidFill>
              </a:defRPr>
            </a:pPr>
            <a:r>
              <a:rPr sz="1275" b="0">
                <a:solidFill>
                  <a:srgbClr val="657184"/>
                </a:solidFill>
              </a:rPr>
              <a:t>内容、SEO 和流量获取如何安排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C350B53-9E02-4BB3-B998-3F11F1C36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286250"/>
            <a:ext cx="57150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9D22C17-A0B1-48A3-AE29-AF64E3529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2100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3213C"/>
                </a:solidFill>
              </a:defRPr>
            </a:pPr>
            <a:r>
              <a:rPr sz="1650" b="1">
                <a:solidFill>
                  <a:srgbClr val="13213C"/>
                </a:solidFill>
              </a:rPr>
              <a:t>追踪与复盘清单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8B0574F-E65A-4309-A2A5-C69FFFC91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533900"/>
            <a:ext cx="449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184"/>
                </a:solidFill>
              </a:defRPr>
            </a:pPr>
            <a:r>
              <a:rPr sz="1275" b="0">
                <a:solidFill>
                  <a:srgbClr val="657184"/>
                </a:solidFill>
              </a:rPr>
              <a:t>需要记录哪些联系和询盘信息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16B48AD-91EF-4874-A193-11DF8C91A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102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先把重点说清楚，再决定建站范围和代运营节奏。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3BE2B21-ECE5-407C-B964-7EE2BB69F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9B3C4"/>
                </a:solidFill>
              </a:defRPr>
            </a:pPr>
            <a:r>
              <a:rPr sz="975" b="0">
                <a:solidFill>
                  <a:srgbClr val="A9B3C4"/>
                </a:solidFill>
              </a:rPr>
              <a:t>建站与代运营成功案例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551631E-D074-4E35-B59D-04F9E0B7C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A9B3C4"/>
                </a:solidFill>
              </a:defRPr>
            </a:pPr>
            <a:r>
              <a:rPr sz="975" b="0">
                <a:solidFill>
                  <a:srgbClr val="A9B3C4"/>
                </a:solidFill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79276015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4A80441-A7CE-4DF4-A816-D9EE48B61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</a:defRPr>
            </a:pPr>
            <a:r>
              <a:rPr sz="1125" b="1">
                <a:solidFill>
                  <a:srgbClr val="176B87"/>
                </a:solidFill>
              </a:rPr>
              <a:t>02  交付能力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9DF3A35-43B4-4305-A3A4-2E819FF9F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83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3213C"/>
                </a:solidFill>
              </a:defRPr>
            </a:pPr>
            <a:r>
              <a:rPr sz="3000" b="1">
                <a:solidFill>
                  <a:srgbClr val="13213C"/>
                </a:solidFill>
              </a:rPr>
              <a:t>公开案例已经覆盖多类外贸业务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D96415-5B4C-4B7A-ACF9-35A492066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7048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4B17BA7-A916-45D4-8B56-47D14B42B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14500"/>
            <a:ext cx="2095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76B87"/>
                </a:solidFill>
              </a:defRPr>
            </a:pPr>
            <a:r>
              <a:rPr sz="3750" b="1">
                <a:solidFill>
                  <a:srgbClr val="176B87"/>
                </a:solidFill>
              </a:rPr>
              <a:t>20+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408DC32-D1CC-4376-85D9-3B9A41667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4315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独立站上线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07498A-8A0A-4822-BA9B-4A771EA00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1714500"/>
            <a:ext cx="2095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1A3A3"/>
                </a:solidFill>
              </a:defRPr>
            </a:pPr>
            <a:r>
              <a:rPr sz="3750" b="1">
                <a:solidFill>
                  <a:srgbClr val="11A3A3"/>
                </a:solidFill>
              </a:rPr>
              <a:t>3Y+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4048FCF-3F34-44FD-8C2F-DBCF8BA39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34315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前端开发经验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B28D552-5F7E-4DD2-A596-81855D9CA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1714500"/>
            <a:ext cx="2476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4B41A"/>
                </a:solidFill>
              </a:defRPr>
            </a:pPr>
            <a:r>
              <a:rPr sz="3750" b="1">
                <a:solidFill>
                  <a:srgbClr val="F4B41A"/>
                </a:solidFill>
              </a:rPr>
              <a:t>100%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5780C3-BF22-474A-B857-12E595ADC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343150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多端响应式适配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99F5A71-E4BD-4927-A1A1-0E1A75548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666875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3213C"/>
                </a:solidFill>
              </a:defRPr>
            </a:pPr>
            <a:r>
              <a:rPr sz="1650" b="1">
                <a:solidFill>
                  <a:srgbClr val="13213C"/>
                </a:solidFill>
              </a:rPr>
              <a:t>本次案例组合</a:t>
            </a:r>
          </a:p>
        </p:txBody>
      </p:sp>
      <p:graphicFrame>
        <p:nvGraphicFramePr>
          <p:cNvPr id="31" name="Chart"/>
          <p:cNvGraphicFramePr/>
          <p:nvPr/>
        </p:nvGraphicFramePr>
        <p:xfrm>
          <a:off xmlns:a="http://schemas.openxmlformats.org/drawingml/2006/main" x="7848600" y="2076450"/>
          <a:ext xmlns:a="http://schemas.openxmlformats.org/drawingml/2006/main" cx="3524250" cy="22383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d13110f4f06e45e7"/>
          </a:graphicData>
        </a:graphic>
      </p:graphicFrame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36D217D-4C32-4FF1-9FDE-474C790F0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695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7"/>
          </a:solidFill>
          <a:ln xmlns:a="http://schemas.openxmlformats.org/drawingml/2006/main" w="0">
            <a:solidFill>
              <a:srgbClr val="D9DEE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B9827E8-5E92-4667-9A2A-AFD55E21A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8150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3213C"/>
                </a:solidFill>
              </a:defRPr>
            </a:pPr>
            <a:r>
              <a:rPr sz="1650" b="1">
                <a:solidFill>
                  <a:srgbClr val="13213C"/>
                </a:solidFill>
              </a:rPr>
              <a:t>能力范围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FFB3C7-FC1C-4774-94A3-28BF8798C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2762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57184"/>
                </a:solidFill>
              </a:defRPr>
            </a:pPr>
            <a:r>
              <a:rPr sz="1500" b="0">
                <a:solidFill>
                  <a:srgbClr val="657184"/>
                </a:solidFill>
              </a:rPr>
              <a:t>WordPress 与 Elementor</a:t>
            </a:r>
          </a:p>
          <a:p xmlns:a="http://schemas.openxmlformats.org/drawingml/2006/main">
            <a:pPr algn="l">
              <a:defRPr sz="1500" b="0">
                <a:solidFill>
                  <a:srgbClr val="657184"/>
                </a:solidFill>
              </a:defRPr>
            </a:pPr>
            <a:r>
              <a:rPr sz="1500" b="0">
                <a:solidFill>
                  <a:srgbClr val="657184"/>
                </a:solidFill>
              </a:rPr>
              <a:t>Shopify 与 Liquid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AE1027B-4FCF-4214-9CD9-AAD5A569C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857750"/>
            <a:ext cx="3143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57184"/>
                </a:solidFill>
              </a:defRPr>
            </a:pPr>
            <a:r>
              <a:rPr sz="1500" b="0">
                <a:solidFill>
                  <a:srgbClr val="657184"/>
                </a:solidFill>
              </a:rPr>
              <a:t>响应式页面与前端交互</a:t>
            </a:r>
          </a:p>
          <a:p xmlns:a="http://schemas.openxmlformats.org/drawingml/2006/main">
            <a:pPr algn="l">
              <a:defRPr sz="1500" b="0">
                <a:solidFill>
                  <a:srgbClr val="657184"/>
                </a:solidFill>
              </a:defRPr>
            </a:pPr>
            <a:r>
              <a:rPr sz="1500" b="0">
                <a:solidFill>
                  <a:srgbClr val="657184"/>
                </a:solidFill>
              </a:rPr>
              <a:t>基础 SEO 与性能优化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85FE2F3-15A7-42FC-8A0D-130AE8CC5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857750"/>
            <a:ext cx="3143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57184"/>
                </a:solidFill>
              </a:defRPr>
            </a:pPr>
            <a:r>
              <a:rPr sz="1500" b="0">
                <a:solidFill>
                  <a:srgbClr val="657184"/>
                </a:solidFill>
              </a:rPr>
              <a:t>Cloudflare 加速</a:t>
            </a:r>
          </a:p>
          <a:p xmlns:a="http://schemas.openxmlformats.org/drawingml/2006/main">
            <a:pPr algn="l">
              <a:defRPr sz="1500" b="0">
                <a:solidFill>
                  <a:srgbClr val="657184"/>
                </a:solidFill>
              </a:defRPr>
            </a:pPr>
            <a:r>
              <a:rPr sz="1500" b="0">
                <a:solidFill>
                  <a:srgbClr val="657184"/>
                </a:solidFill>
              </a:rPr>
              <a:t>第三方信任与功能集成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0FB36D4-234D-454B-898F-735EBD9D7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514850"/>
            <a:ext cx="295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850" b="1">
                <a:solidFill>
                  <a:srgbClr val="0B132B"/>
                </a:solidFill>
              </a:defRPr>
            </a:pPr>
            <a:r>
              <a:rPr sz="2850" b="1">
                <a:solidFill>
                  <a:srgbClr val="0B132B"/>
                </a:solidFill>
              </a:rPr>
              <a:t>8 个公开案例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7E140D5-2C5F-4F58-B7B8-678A7DC7E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5143500"/>
            <a:ext cx="295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57184"/>
                </a:solidFill>
              </a:defRPr>
            </a:pPr>
            <a:r>
              <a:rPr sz="1275" b="0">
                <a:solidFill>
                  <a:srgbClr val="657184"/>
                </a:solidFill>
              </a:rPr>
              <a:t>5 个工业项目，3 个家居与消费项目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5E891D6-7790-48DF-ADED-2FA1D5318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建站与代运营成功案例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0F641C2-2548-4F8B-B0C9-46F2F2AEE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69071682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B13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740CF40-3381-482B-B9AA-05D169FE8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4B41A"/>
                </a:solidFill>
              </a:defRPr>
            </a:pPr>
            <a:r>
              <a:rPr sz="1125" b="1">
                <a:solidFill>
                  <a:srgbClr val="F4B41A"/>
                </a:solidFill>
              </a:rPr>
              <a:t>03  项目组合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2E5AEB3-83A9-41AA-905F-41F655C8A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83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八个上线项目，覆盖工业、家居和消费品牌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DB2C44-837C-44C0-85ED-EFA8DF41C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7048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F4B41A"/>
          </a:solidFill>
          <a:ln xmlns:a="http://schemas.openxmlformats.org/drawingml/2006/main" w="0">
            <a:solidFill>
              <a:srgbClr val="F4B41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8F6C90-112C-4DDE-A22C-1555C9F8B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1685925"/>
            <a:ext cx="10972800" cy="3733800"/>
          </a:xfrm>
          <a:prstGeom xmlns:a="http://schemas.openxmlformats.org/drawingml/2006/main" prst="roundRect">
            <a:avLst>
              <a:gd name="adj" fmla="val 4082"/>
            </a:avLst>
          </a:prstGeom>
          <a:solidFill xmlns:a="http://schemas.openxmlformats.org/drawingml/2006/main">
            <a:srgbClr val="D8DEE7"/>
          </a:solidFill>
          <a:ln xmlns:a="http://schemas.openxmlformats.org/drawingml/2006/main" w="0">
            <a:solidFill>
              <a:srgbClr val="D8DEE7"/>
            </a:solidFill>
            <a:prstDash val="solid"/>
          </a:ln>
        </p:spPr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ec78647cc04b28"/>
          <a:stretch xmlns:a="http://schemas.openxmlformats.org/drawingml/2006/main"/>
        </p:blipFill>
        <p:spPr>
          <a:xfrm xmlns:a="http://schemas.openxmlformats.org/drawingml/2006/main">
            <a:off x="609600" y="1860841"/>
            <a:ext cx="10972800" cy="3212519"/>
          </a:xfrm>
          <a:prstGeom xmlns:a="http://schemas.openxmlformats.org/drawingml/2006/main" prst="roundRect">
            <a:avLst>
              <a:gd name="adj" fmla="val 4082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332BB17-DECF-44C1-BD3F-3C0AB9CB3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62600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Mijoint  EPTAHUB  Brightstar  Taikan Hualing  GFEFUSE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623E99-87A2-437E-BA15-45626E4D4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924550"/>
            <a:ext cx="1066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C8D1DF"/>
                </a:solidFill>
              </a:defRPr>
            </a:pPr>
            <a:r>
              <a:rPr sz="1350" b="0">
                <a:solidFill>
                  <a:srgbClr val="C8D1DF"/>
                </a:solidFill>
              </a:rPr>
              <a:t>Richart Furniture  AlunoTec  EASY LOCK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E7FF3E-FEAA-4647-A297-BE5995434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9B3C4"/>
                </a:solidFill>
              </a:defRPr>
            </a:pPr>
            <a:r>
              <a:rPr sz="975" b="0">
                <a:solidFill>
                  <a:srgbClr val="A9B3C4"/>
                </a:solidFill>
              </a:rPr>
              <a:t>建站与代运营成功案例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722A3B-42CC-4D6D-A262-F5B8AA947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A9B3C4"/>
                </a:solidFill>
              </a:defRPr>
            </a:pPr>
            <a:r>
              <a:rPr sz="975" b="0">
                <a:solidFill>
                  <a:srgbClr val="A9B3C4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38989837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C628D1C-C2FC-4CA9-A1CE-3D0ABE402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</a:defRPr>
            </a:pPr>
            <a:r>
              <a:rPr sz="1125" b="1">
                <a:solidFill>
                  <a:srgbClr val="176B87"/>
                </a:solidFill>
              </a:rPr>
              <a:t>04  真实询盘总览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85C8C7E-4B69-405F-903D-26F18907B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83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3213C"/>
                </a:solidFill>
              </a:defRPr>
            </a:pPr>
            <a:r>
              <a:rPr sz="3000" b="1">
                <a:solidFill>
                  <a:srgbClr val="13213C"/>
                </a:solidFill>
              </a:rPr>
              <a:t>真实运营结果比作品截图更有说服力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AFF961-339B-4956-A060-E62008A73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7048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0AA57C-9001-49A7-9CC6-70A340731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81150"/>
            <a:ext cx="10382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57184"/>
                </a:solidFill>
              </a:defRPr>
            </a:pPr>
            <a:r>
              <a:rPr sz="1650" b="0">
                <a:solidFill>
                  <a:srgbClr val="657184"/>
                </a:solidFill>
              </a:rPr>
              <a:t>永盛项目的询盘登记、渠道数据和成交反馈都保存在项目资料中。以下结果均来自原始截图。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081DFE9-47B0-419C-9F6A-41E846EF5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43150"/>
            <a:ext cx="238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76B87"/>
                </a:solidFill>
              </a:defRPr>
            </a:pPr>
            <a:r>
              <a:rPr sz="3750" b="1">
                <a:solidFill>
                  <a:srgbClr val="176B87"/>
                </a:solidFill>
              </a:rPr>
              <a:t>408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608AFEF-75E7-47DD-98BA-E9839DAE1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7180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2026 年 1 月到 7 月询盘记录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1DED7FB-A57E-4430-A136-1EE950F8F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343150"/>
            <a:ext cx="2571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1A3A3"/>
                </a:solidFill>
              </a:defRPr>
            </a:pPr>
            <a:r>
              <a:rPr sz="3750" b="1">
                <a:solidFill>
                  <a:srgbClr val="11A3A3"/>
                </a:solidFill>
              </a:rPr>
              <a:t>+70%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FAABE0A-A49C-48C6-9232-DEB28D702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971800"/>
            <a:ext cx="257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4 月接手后月均询盘增幅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6DA91EA-6729-46C5-82B9-EDCD40BD0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43150"/>
            <a:ext cx="2762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4B41A"/>
                </a:solidFill>
              </a:defRPr>
            </a:pPr>
            <a:r>
              <a:rPr sz="3750" b="1">
                <a:solidFill>
                  <a:srgbClr val="F4B41A"/>
                </a:solidFill>
              </a:rPr>
              <a:t>269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5292083-33E9-419F-A427-A13983F46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71800"/>
            <a:ext cx="276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Google 与 Facebook 可确认询盘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F29050-1D45-4A51-9D8A-D07A6BCFF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2343150"/>
            <a:ext cx="2190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E8C6A"/>
                </a:solidFill>
              </a:defRPr>
            </a:pPr>
            <a:r>
              <a:rPr sz="3750" b="1">
                <a:solidFill>
                  <a:srgbClr val="1E8C6A"/>
                </a:solidFill>
              </a:rPr>
              <a:t>1 单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7945B9D-1D11-4030-BE15-2FA4BA728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297180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阿根廷询盘已成交试订单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6D2CC1D-44C9-4AA0-84B9-B661F3105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0"/>
            <a:ext cx="10972800" cy="1333500"/>
          </a:xfrm>
          <a:prstGeom xmlns:a="http://schemas.openxmlformats.org/drawingml/2006/main" prst="roundRect">
            <a:avLst>
              <a:gd name="adj" fmla="val 12857"/>
            </a:avLst>
          </a:prstGeom>
          <a:solidFill xmlns:a="http://schemas.openxmlformats.org/drawingml/2006/main">
            <a:srgbClr val="0B132B"/>
          </a:solidFill>
          <a:ln xmlns:a="http://schemas.openxmlformats.org/drawingml/2006/main" w="0">
            <a:solidFill>
              <a:srgbClr val="0B132B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74D85AA-F338-4FEA-A9E9-FD7FA4C4C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67200"/>
            <a:ext cx="10439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我们把流量、询盘和成交分开统计。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B38A40D-DD53-43CF-873B-53093F231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00600"/>
            <a:ext cx="10439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C8D1DF"/>
                </a:solidFill>
              </a:defRPr>
            </a:pPr>
            <a:r>
              <a:rPr sz="1500" b="0">
                <a:solidFill>
                  <a:srgbClr val="C8D1DF"/>
                </a:solidFill>
              </a:rPr>
              <a:t>广告平台的点击和转化只用于诊断，真实结果以询盘登记和业务反馈为准。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9A87B4F-542F-49CA-AEA4-65703E0B3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72150"/>
            <a:ext cx="1097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57184"/>
                </a:solidFill>
              </a:defRPr>
            </a:pPr>
            <a:r>
              <a:rPr sz="1200" b="0">
                <a:solidFill>
                  <a:srgbClr val="657184"/>
                </a:solidFill>
              </a:rPr>
              <a:t>月均询盘按 1 月到 3 月与 4 月到 7 月的登记数量计算。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7B76415-3CE9-4C9F-979E-906D7EB36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建站与代运营成功案例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CB77910-C217-42ED-907B-7ACE813F5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0164620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BA1BBB3-6FDC-4EAE-91C8-E7EBA548A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</a:defRPr>
            </a:pPr>
            <a:r>
              <a:rPr sz="1125" b="1">
                <a:solidFill>
                  <a:srgbClr val="176B87"/>
                </a:solidFill>
              </a:rPr>
              <a:t>05  询盘增长案例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5EC6167-3BC0-43EC-8C16-68C03E76F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83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3213C"/>
                </a:solidFill>
              </a:defRPr>
            </a:pPr>
            <a:r>
              <a:rPr sz="3000" b="1">
                <a:solidFill>
                  <a:srgbClr val="13213C"/>
                </a:solidFill>
              </a:rPr>
              <a:t>接手后月均询盘从约 42 条增至约 71 条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2710D3-7D87-4B8C-9681-5E53E4E20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7048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BF70C3-4132-49AB-819F-F48E9FB90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62100"/>
            <a:ext cx="819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57184"/>
                </a:solidFill>
              </a:defRPr>
            </a:pPr>
            <a:r>
              <a:rPr sz="1650" b="0">
                <a:solidFill>
                  <a:srgbClr val="657184"/>
                </a:solidFill>
              </a:rPr>
              <a:t>永盛项目在 2026 年 4 月开始由新团队接手 SEO 和广告运营。</a:t>
            </a:r>
          </a:p>
        </p:txBody>
      </p:sp>
      <p:graphicFrame>
        <p:nvGraphicFramePr>
          <p:cNvPr id="20" name="Chart"/>
          <p:cNvGraphicFramePr/>
          <p:nvPr/>
        </p:nvGraphicFramePr>
        <p:xfrm>
          <a:off xmlns:a="http://schemas.openxmlformats.org/drawingml/2006/main" x="609600" y="2247900"/>
          <a:ext xmlns:a="http://schemas.openxmlformats.org/drawingml/2006/main" cx="6572250" cy="31432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dd4528b6f15a408e"/>
          </a:graphicData>
        </a:graphic>
      </p:graphicFrame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D2C667C-2ADE-498B-B907-577B143A1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019300"/>
            <a:ext cx="11430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4B41A"/>
          </a:solidFill>
          <a:ln xmlns:a="http://schemas.openxmlformats.org/drawingml/2006/main" w="0">
            <a:solidFill>
              <a:srgbClr val="F4B41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8BCA380-08A4-46FD-A6F8-6460DA2D2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0859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B132B"/>
                </a:solidFill>
              </a:defRPr>
            </a:pPr>
            <a:r>
              <a:rPr sz="1125" b="1">
                <a:solidFill>
                  <a:srgbClr val="0B132B"/>
                </a:solidFill>
              </a:rPr>
              <a:t>4 月开始接手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6CF0BC-41E9-45FB-B6C7-1F55B1F24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2219325"/>
            <a:ext cx="4057650" cy="3257550"/>
          </a:xfrm>
          <a:prstGeom xmlns:a="http://schemas.openxmlformats.org/drawingml/2006/main" prst="roundRect">
            <a:avLst>
              <a:gd name="adj" fmla="val 4678"/>
            </a:avLst>
          </a:prstGeom>
          <a:solidFill xmlns:a="http://schemas.openxmlformats.org/drawingml/2006/main">
            <a:srgbClr val="D8DEE7"/>
          </a:solidFill>
          <a:ln xmlns:a="http://schemas.openxmlformats.org/drawingml/2006/main" w="0">
            <a:solidFill>
              <a:srgbClr val="D8DEE7"/>
            </a:solidFill>
            <a:prstDash val="solid"/>
          </a:ln>
        </p:spPr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55cd8a00844e18"/>
          <a:srcRect xmlns:a="http://schemas.openxmlformats.org/drawingml/2006/main" l="18603" t="0" r="1860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524750" y="2133600"/>
            <a:ext cx="4057650" cy="3257550"/>
          </a:xfrm>
          <a:prstGeom xmlns:a="http://schemas.openxmlformats.org/drawingml/2006/main" prst="roundRect">
            <a:avLst>
              <a:gd name="adj" fmla="val 4678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C76B768-FC7C-4EC3-BA9C-EDA5D0AAF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接手前 3 个月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B060931-8FA5-4553-A6CE-E250695EA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3213C"/>
                </a:solidFill>
              </a:defRPr>
            </a:pPr>
            <a:r>
              <a:rPr sz="1725" b="1">
                <a:solidFill>
                  <a:srgbClr val="13213C"/>
                </a:solidFill>
              </a:rPr>
              <a:t>125 条，月均 41.7 条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058EFC2-AF73-4324-A5DA-612029D9F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56197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接手后 4 个月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9CC7CE-C4BC-4C02-85AF-1862B259C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59055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6B87"/>
                </a:solidFill>
              </a:defRPr>
            </a:pPr>
            <a:r>
              <a:rPr sz="1725" b="1">
                <a:solidFill>
                  <a:srgbClr val="176B87"/>
                </a:solidFill>
              </a:rPr>
              <a:t>283 条，月均 70.8 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3A76E0F-F5EE-4502-8A70-91B572D66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建站与代运营成功案例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6D6E175-C81D-48A7-9926-2C62E4A2C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59452772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598FF79-F36D-44A7-A67C-A1BFF9423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</a:defRPr>
            </a:pPr>
            <a:r>
              <a:rPr sz="1125" b="1">
                <a:solidFill>
                  <a:srgbClr val="176B87"/>
                </a:solidFill>
              </a:rPr>
              <a:t>06  渠道组合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C81A5F8-DB48-4C71-A7C6-372853178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83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3213C"/>
                </a:solidFill>
              </a:defRPr>
            </a:pPr>
            <a:r>
              <a:rPr sz="3000" b="1">
                <a:solidFill>
                  <a:srgbClr val="13213C"/>
                </a:solidFill>
              </a:rPr>
              <a:t>Google 与 Facebook 带来 269 条可确认询盘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6904AD4-A48B-4A97-AC21-FF4578CA6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7048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54BA3E-9805-4687-BC5D-C3E04F154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62100"/>
            <a:ext cx="8858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57184"/>
                </a:solidFill>
              </a:defRPr>
            </a:pPr>
            <a:r>
              <a:rPr sz="1650" b="0">
                <a:solidFill>
                  <a:srgbClr val="657184"/>
                </a:solidFill>
              </a:rPr>
              <a:t>双渠道同时承担数量和质量。来源未填写的记录单独保留，不强行归因。</a:t>
            </a:r>
          </a:p>
        </p:txBody>
      </p:sp>
      <p:graphicFrame>
        <p:nvGraphicFramePr>
          <p:cNvPr id="16" name="Chart"/>
          <p:cNvGraphicFramePr/>
          <p:nvPr/>
        </p:nvGraphicFramePr>
        <p:xfrm>
          <a:off xmlns:a="http://schemas.openxmlformats.org/drawingml/2006/main" x="609600" y="2247900"/>
          <a:ext xmlns:a="http://schemas.openxmlformats.org/drawingml/2006/main" cx="6191250" cy="30670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5f1defd6628243cc"/>
          </a:graphicData>
        </a:graphic>
      </p:graphicFrame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041AB2-6419-455A-90AC-3E4A8BFC0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2124075"/>
            <a:ext cx="4286250" cy="3562350"/>
          </a:xfrm>
          <a:prstGeom xmlns:a="http://schemas.openxmlformats.org/drawingml/2006/main" prst="roundRect">
            <a:avLst>
              <a:gd name="adj" fmla="val 4278"/>
            </a:avLst>
          </a:prstGeom>
          <a:solidFill xmlns:a="http://schemas.openxmlformats.org/drawingml/2006/main">
            <a:srgbClr val="D8DEE7"/>
          </a:solidFill>
          <a:ln xmlns:a="http://schemas.openxmlformats.org/drawingml/2006/main" w="0">
            <a:solidFill>
              <a:srgbClr val="D8DEE7"/>
            </a:solidFill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fdbd537c97459f"/>
          <a:srcRect xmlns:a="http://schemas.openxmlformats.org/drawingml/2006/main" l="0" t="12326" r="0" b="1232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96150" y="2038350"/>
            <a:ext cx="4286250" cy="3562350"/>
          </a:xfrm>
          <a:prstGeom xmlns:a="http://schemas.openxmlformats.org/drawingml/2006/main" prst="roundRect">
            <a:avLst>
              <a:gd name="adj" fmla="val 4278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AA0BAF-6760-44A2-BBEF-220769DB7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76900"/>
            <a:ext cx="10972800" cy="5334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B132B"/>
          </a:solidFill>
          <a:ln xmlns:a="http://schemas.openxmlformats.org/drawingml/2006/main" w="0">
            <a:solidFill>
              <a:srgbClr val="0B132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D78517-F822-457A-A375-BA37E5FD2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810250"/>
            <a:ext cx="10553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Google 与 Facebook 合计占全部 408 条记录的约 66%。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1858F16-9F2E-4971-8F57-D846F7B72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建站与代运营成功案例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446690A-454B-4997-85B7-CF1CC574E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47244554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B13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4494723-55A4-41E8-8B06-809E65F5E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4B41A"/>
                </a:solidFill>
              </a:defRPr>
            </a:pPr>
            <a:r>
              <a:rPr sz="1125" b="1">
                <a:solidFill>
                  <a:srgbClr val="F4B41A"/>
                </a:solidFill>
              </a:rPr>
              <a:t>07  客户结果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74E4095-8E45-428F-B378-DCEFDC02C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83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询盘已经进入试订单和工程项目阶段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EB3C3E1-6E7E-4615-909C-D46C68722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7048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F4B41A"/>
          </a:solidFill>
          <a:ln xmlns:a="http://schemas.openxmlformats.org/drawingml/2006/main" w="0">
            <a:solidFill>
              <a:srgbClr val="F4B41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BB713ED-F306-4C71-87FE-6E5396E80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1762125"/>
            <a:ext cx="5257800" cy="2800350"/>
          </a:xfrm>
          <a:prstGeom xmlns:a="http://schemas.openxmlformats.org/drawingml/2006/main" prst="roundRect">
            <a:avLst>
              <a:gd name="adj" fmla="val 5442"/>
            </a:avLst>
          </a:prstGeom>
          <a:solidFill xmlns:a="http://schemas.openxmlformats.org/drawingml/2006/main">
            <a:srgbClr val="D8DEE7"/>
          </a:solidFill>
          <a:ln xmlns:a="http://schemas.openxmlformats.org/drawingml/2006/main" w="0">
            <a:solidFill>
              <a:srgbClr val="D8DEE7"/>
            </a:solidFill>
            <a:prstDash val="solid"/>
          </a:ln>
        </p:spPr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e57560d10a455d"/>
          <a:srcRect xmlns:a="http://schemas.openxmlformats.org/drawingml/2006/main" l="22846" t="0" r="2284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676400"/>
            <a:ext cx="5257800" cy="2800350"/>
          </a:xfrm>
          <a:prstGeom xmlns:a="http://schemas.openxmlformats.org/drawingml/2006/main" prst="roundRect">
            <a:avLst>
              <a:gd name="adj" fmla="val 5442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59F9DDB-BFD1-4334-85E8-1931BAFE9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1762125"/>
            <a:ext cx="5257800" cy="2800350"/>
          </a:xfrm>
          <a:prstGeom xmlns:a="http://schemas.openxmlformats.org/drawingml/2006/main" prst="roundRect">
            <a:avLst>
              <a:gd name="adj" fmla="val 5442"/>
            </a:avLst>
          </a:prstGeom>
          <a:solidFill xmlns:a="http://schemas.openxmlformats.org/drawingml/2006/main">
            <a:srgbClr val="D8DEE7"/>
          </a:solidFill>
          <a:ln xmlns:a="http://schemas.openxmlformats.org/drawingml/2006/main" w="0">
            <a:solidFill>
              <a:srgbClr val="D8DEE7"/>
            </a:solidFill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353fce8523474f"/>
          <a:srcRect xmlns:a="http://schemas.openxmlformats.org/drawingml/2006/main" l="0" t="29287" r="0" b="2928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24600" y="1676400"/>
            <a:ext cx="5257800" cy="2800350"/>
          </a:xfrm>
          <a:prstGeom xmlns:a="http://schemas.openxmlformats.org/drawingml/2006/main" prst="roundRect">
            <a:avLst>
              <a:gd name="adj" fmla="val 5442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CBF65A6-4ADD-467D-9001-29642749D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190750"/>
            <a:ext cx="1657350" cy="2095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5F5F5"/>
          </a:solidFill>
          <a:ln xmlns:a="http://schemas.openxmlformats.org/drawingml/2006/main" w="0">
            <a:solidFill>
              <a:srgbClr val="F5F5F5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35C2A81-EE44-4139-891A-7BA22E6D3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876550"/>
            <a:ext cx="1924050" cy="2095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5F5F5"/>
          </a:solidFill>
          <a:ln xmlns:a="http://schemas.openxmlformats.org/drawingml/2006/main" w="0">
            <a:solidFill>
              <a:srgbClr val="F5F5F5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D1592DE-7421-40C1-9172-33ECF50F8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505200"/>
            <a:ext cx="1924050" cy="2095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5F5F5"/>
          </a:solidFill>
          <a:ln xmlns:a="http://schemas.openxmlformats.org/drawingml/2006/main" w="0">
            <a:solidFill>
              <a:srgbClr val="F5F5F5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628C513-3DF0-4C1B-96F1-DEDDE983D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86300"/>
            <a:ext cx="52578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14213D"/>
          </a:solidFill>
          <a:ln xmlns:a="http://schemas.openxmlformats.org/drawingml/2006/main" w="9525">
            <a:solidFill>
              <a:srgbClr val="42516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58FD4D-7BC4-48EC-A8B2-818191139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85775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4B41A"/>
                </a:solidFill>
              </a:defRPr>
            </a:pPr>
            <a:r>
              <a:rPr sz="1800" b="1">
                <a:solidFill>
                  <a:srgbClr val="F4B41A"/>
                </a:solidFill>
              </a:rPr>
              <a:t>阿根廷 Google 询盘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15CA12F-1B27-4E7D-BBA3-D69F900C2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276850"/>
            <a:ext cx="4762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D6DEEA"/>
                </a:solidFill>
              </a:defRPr>
            </a:pPr>
            <a:r>
              <a:rPr sz="1425" b="0">
                <a:solidFill>
                  <a:srgbClr val="D6DEEA"/>
                </a:solidFill>
              </a:rPr>
              <a:t>业务反馈已经成交一个试订单，后续继续推进。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D7D72A2-38CF-4C66-81CE-C4E63887C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686300"/>
            <a:ext cx="52578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14213D"/>
          </a:solidFill>
          <a:ln xmlns:a="http://schemas.openxmlformats.org/drawingml/2006/main" w="9525">
            <a:solidFill>
              <a:srgbClr val="42516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6DC51B9-7A5C-412E-9352-4E2F1390C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85775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4B41A"/>
                </a:solidFill>
              </a:defRPr>
            </a:pPr>
            <a:r>
              <a:rPr sz="1800" b="1">
                <a:solidFill>
                  <a:srgbClr val="F4B41A"/>
                </a:solidFill>
              </a:rPr>
              <a:t>意大利 Facebook 工程询盘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EAB43AB-87C3-4B2A-9AC2-EDE0EE52B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52387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6DEEA"/>
                </a:solidFill>
              </a:defRPr>
            </a:pPr>
            <a:r>
              <a:rPr sz="1350" b="0">
                <a:solidFill>
                  <a:srgbClr val="D6DEEA"/>
                </a:solidFill>
              </a:rPr>
              <a:t>客户发来 15 项规格表。项目包含 10 个约 600 kg 的电镀槽，仍在推进。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A66963B-A7BD-46B3-8F59-A9D30911C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15050"/>
            <a:ext cx="10972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A9B3C4"/>
                </a:solidFill>
              </a:defRPr>
            </a:pPr>
            <a:r>
              <a:rPr sz="1200" b="0">
                <a:solidFill>
                  <a:srgbClr val="A9B3C4"/>
                </a:solidFill>
              </a:rPr>
              <a:t>对外版本已对姓名脱敏。原始项目资料保留，用于内部核验。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4246FC0-4A29-487F-B308-96A382101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9B3C4"/>
                </a:solidFill>
              </a:defRPr>
            </a:pPr>
            <a:r>
              <a:rPr sz="975" b="0">
                <a:solidFill>
                  <a:srgbClr val="A9B3C4"/>
                </a:solidFill>
              </a:rPr>
              <a:t>建站与代运营成功案例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CDD71CE-A09B-4AB4-8102-51738490D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A9B3C4"/>
                </a:solidFill>
              </a:defRPr>
            </a:pPr>
            <a:r>
              <a:rPr sz="975" b="0">
                <a:solidFill>
                  <a:srgbClr val="A9B3C4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34720017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6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DC07EA-9B49-4A7D-BCB0-787FE5387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B87"/>
                </a:solidFill>
              </a:defRPr>
            </a:pPr>
            <a:r>
              <a:rPr sz="1125" b="1">
                <a:solidFill>
                  <a:srgbClr val="176B87"/>
                </a:solidFill>
              </a:rPr>
              <a:t>08  SEO 与广告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17F4EE0-2CF9-4A79-B439-9C14184B9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8394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3213C"/>
                </a:solidFill>
              </a:defRPr>
            </a:pPr>
            <a:r>
              <a:rPr sz="3000" b="1">
                <a:solidFill>
                  <a:srgbClr val="13213C"/>
                </a:solidFill>
              </a:rPr>
              <a:t>SEO 和广告同时供给流量，询盘表负责确认结果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8B5047C-E7B0-40F1-AADE-AACA436DE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704850" cy="47625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1A3A3"/>
          </a:solidFill>
          <a:ln xmlns:a="http://schemas.openxmlformats.org/drawingml/2006/main" w="0">
            <a:solidFill>
              <a:srgbClr val="11A3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37A0A6-0EB4-4306-BD87-8DC2BD04C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1762125"/>
            <a:ext cx="5257800" cy="28575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D8DEE7"/>
          </a:solidFill>
          <a:ln xmlns:a="http://schemas.openxmlformats.org/drawingml/2006/main" w="0">
            <a:solidFill>
              <a:srgbClr val="D8DEE7"/>
            </a:solidFill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c27716d7cf40fa"/>
          <a:srcRect xmlns:a="http://schemas.openxmlformats.org/drawingml/2006/main" l="7049" t="0" r="704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676400"/>
            <a:ext cx="5257800" cy="2857500"/>
          </a:xfrm>
          <a:prstGeom xmlns:a="http://schemas.openxmlformats.org/drawingml/2006/main" prst="roundRect">
            <a:avLst>
              <a:gd name="adj" fmla="val 5333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BED785-3C2C-4E03-953E-6B873AB50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1762125"/>
            <a:ext cx="5257800" cy="28575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D8DEE7"/>
          </a:solidFill>
          <a:ln xmlns:a="http://schemas.openxmlformats.org/drawingml/2006/main" w="0">
            <a:solidFill>
              <a:srgbClr val="D8DEE7"/>
            </a:solidFill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0618b151164599"/>
          <a:srcRect xmlns:a="http://schemas.openxmlformats.org/drawingml/2006/main" l="1763" t="0" r="176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24600" y="1676400"/>
            <a:ext cx="5257800" cy="2857500"/>
          </a:xfrm>
          <a:prstGeom xmlns:a="http://schemas.openxmlformats.org/drawingml/2006/main" prst="roundRect">
            <a:avLst>
              <a:gd name="adj" fmla="val 5333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3C6172F-BEC6-4201-B2DA-5A4967305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6B87"/>
                </a:solidFill>
              </a:defRPr>
            </a:pPr>
            <a:r>
              <a:rPr sz="1725" b="1">
                <a:solidFill>
                  <a:srgbClr val="176B87"/>
                </a:solidFill>
              </a:rPr>
              <a:t>自然搜索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803C2BF-EA5C-4FC8-BCB3-DD7F10A13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00650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1,376 次点击，24.3 万次曝光。7 月点击 357 次。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C0AEA72-534C-4DD0-BED0-25D23293A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196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6B87"/>
                </a:solidFill>
              </a:defRPr>
            </a:pPr>
            <a:r>
              <a:rPr sz="1725" b="1">
                <a:solidFill>
                  <a:srgbClr val="176B87"/>
                </a:solidFill>
              </a:rPr>
              <a:t>Google Ads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78FA9A2-901D-4BEE-BC4B-15E3AACA0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200650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184"/>
                </a:solidFill>
              </a:defRPr>
            </a:pPr>
            <a:r>
              <a:rPr sz="1350" b="0">
                <a:solidFill>
                  <a:srgbClr val="657184"/>
                </a:solidFill>
              </a:rPr>
              <a:t>花费约 1.25 万元，1,810 次点击，点击率 5.8%，平台转化 23 次。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103E81-365E-4ED9-A129-103458E5B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728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0B132B"/>
          </a:solidFill>
          <a:ln xmlns:a="http://schemas.openxmlformats.org/drawingml/2006/main" w="0">
            <a:solidFill>
              <a:srgbClr val="0B132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9C1E0B5-CED0-4C88-9EE5-BAE3C0C54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038850"/>
            <a:ext cx="10553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平台转化不直接等于真实询盘。最终结果仍以 408 条询盘登记为准。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C6FBB1A-466C-4FCB-A099-E794B4F45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建站与代运营成功案例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F6FAD4F-30D5-451A-8D2E-984872ED5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7C8798"/>
                </a:solidFill>
              </a:defRPr>
            </a:pPr>
            <a:r>
              <a:rPr sz="975" b="0">
                <a:solidFill>
                  <a:srgbClr val="7C8798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4230529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2026-08-10T03:29:26.8420000Z</dcterms:created>
  <dcterms:modified xsi:type="dcterms:W3CDTF">2026-08-10T03:29:26.8420000Z</dcterms:modified>
</coreProperties>
</file>